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807" r:id="rId3"/>
  </p:sldMasterIdLst>
  <p:notesMasterIdLst>
    <p:notesMasterId r:id="rId11"/>
  </p:notesMasterIdLst>
  <p:sldIdLst>
    <p:sldId id="302" r:id="rId4"/>
    <p:sldId id="286" r:id="rId5"/>
    <p:sldId id="298" r:id="rId6"/>
    <p:sldId id="299" r:id="rId7"/>
    <p:sldId id="285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39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EE4"/>
    <a:srgbClr val="278B57"/>
    <a:srgbClr val="FFCCFF"/>
    <a:srgbClr val="56A975"/>
    <a:srgbClr val="804000"/>
    <a:srgbClr val="9A0000"/>
    <a:srgbClr val="6A679D"/>
    <a:srgbClr val="CCD96A"/>
    <a:srgbClr val="1BAFBF"/>
    <a:srgbClr val="1F5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1725" autoAdjust="0"/>
  </p:normalViewPr>
  <p:slideViewPr>
    <p:cSldViewPr>
      <p:cViewPr varScale="1">
        <p:scale>
          <a:sx n="106" d="100"/>
          <a:sy n="106" d="100"/>
        </p:scale>
        <p:origin x="2022" y="102"/>
      </p:cViewPr>
      <p:guideLst>
        <p:guide orient="horz" pos="2160"/>
        <p:guide pos="2880"/>
        <p:guide orient="horz" pos="4319"/>
        <p:guide pos="3936"/>
      </p:guideLst>
    </p:cSldViewPr>
  </p:slideViewPr>
  <p:outlineViewPr>
    <p:cViewPr>
      <p:scale>
        <a:sx n="33" d="100"/>
        <a:sy n="33" d="100"/>
      </p:scale>
      <p:origin x="0" y="13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46D7C9-ED39-48A2-AB2A-D4D804DBBF39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5FF781-A43A-4AC6-84B6-007F36928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2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01A4C-F72D-4A0C-9CC4-A4B5DC0093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5C72C-1336-46EB-9C75-30170CFF5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720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5C72C-1336-46EB-9C75-30170CFF5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067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5C72C-1336-46EB-9C75-30170CFF5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14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FF781-A43A-4AC6-84B6-007F369285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SPOILER: The next slide contains the answers to Step 9 in Activity 5. Do not show until after students have completed their attempts to calculate the answers.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5C72C-1336-46EB-9C75-30170CFF5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1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5C72C-1336-46EB-9C75-30170CFF5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651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slide" Target="../slides/slide7.xml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0E48-07D7-40D0-AAB4-C40FFC961630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D1DA-836E-4525-9C1C-F9D65674E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D08C-D3A5-40ED-80A1-3494D59656DF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0F35-9AD4-450C-9966-CCEF3F572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04AB-76D8-4E7D-803C-37A6815E56B7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7629-CE2F-4CD9-BFAC-E315457A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5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Left Arrow 2">
            <a:hlinkClick r:id="" action="ppaction://noaction"/>
          </p:cNvPr>
          <p:cNvSpPr/>
          <p:nvPr userDrawn="1"/>
        </p:nvSpPr>
        <p:spPr>
          <a:xfrm>
            <a:off x="1062038" y="6157913"/>
            <a:ext cx="533400" cy="655637"/>
          </a:xfrm>
          <a:prstGeom prst="curvedLeftArrow">
            <a:avLst>
              <a:gd name="adj1" fmla="val 25000"/>
              <a:gd name="adj2" fmla="val 59824"/>
              <a:gd name="adj3" fmla="val 25000"/>
            </a:avLst>
          </a:prstGeom>
          <a:solidFill>
            <a:srgbClr val="CCD96A"/>
          </a:solidFill>
          <a:ln>
            <a:solidFill>
              <a:srgbClr val="1F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3F3F3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79388" y="6237288"/>
            <a:ext cx="2079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u="sng" smtClean="0">
                <a:solidFill>
                  <a:srgbClr val="3F3F3F"/>
                </a:solidFill>
                <a:latin typeface="Open Sans Condensed"/>
                <a:hlinkClick r:id="" action="ppaction://noaction"/>
              </a:rPr>
              <a:t>Start Over</a:t>
            </a:r>
            <a:endParaRPr lang="en-US" u="sng" smtClean="0">
              <a:solidFill>
                <a:srgbClr val="3F3F3F"/>
              </a:solidFill>
              <a:latin typeface="Open Sans Condensed"/>
            </a:endParaRPr>
          </a:p>
        </p:txBody>
      </p:sp>
      <p:sp>
        <p:nvSpPr>
          <p:cNvPr id="5" name="Rounded Rectangular Callout 4"/>
          <p:cNvSpPr/>
          <p:nvPr userDrawn="1"/>
        </p:nvSpPr>
        <p:spPr>
          <a:xfrm>
            <a:off x="6732588" y="1933575"/>
            <a:ext cx="2259012" cy="1450975"/>
          </a:xfrm>
          <a:prstGeom prst="wedgeRoundRectCallout">
            <a:avLst>
              <a:gd name="adj1" fmla="val -33964"/>
              <a:gd name="adj2" fmla="val -77000"/>
              <a:gd name="adj3" fmla="val 16667"/>
            </a:avLst>
          </a:prstGeom>
          <a:solidFill>
            <a:srgbClr val="1F5B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732588" y="1990725"/>
            <a:ext cx="2259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FFFFFF"/>
                </a:solidFill>
                <a:latin typeface="Arvo" pitchFamily="2" charset="0"/>
              </a:rPr>
              <a:t>Did you know?</a:t>
            </a:r>
          </a:p>
        </p:txBody>
      </p:sp>
      <p:sp>
        <p:nvSpPr>
          <p:cNvPr id="7" name="Action Button: Help 6">
            <a:hlinkClick r:id="rId5" action="ppaction://hlinksldjump" highlightClick="1"/>
          </p:cNvPr>
          <p:cNvSpPr/>
          <p:nvPr userDrawn="1"/>
        </p:nvSpPr>
        <p:spPr>
          <a:xfrm>
            <a:off x="8140700" y="6027738"/>
            <a:ext cx="447675" cy="425450"/>
          </a:xfrm>
          <a:prstGeom prst="actionButtonHelp">
            <a:avLst/>
          </a:prstGeom>
          <a:ln>
            <a:solidFill>
              <a:srgbClr val="CCD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808913" y="6453188"/>
            <a:ext cx="1182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1400" smtClean="0">
                <a:solidFill>
                  <a:srgbClr val="3F3F3F"/>
                </a:solidFill>
                <a:latin typeface="Open Sans Condensed"/>
              </a:rPr>
              <a:t>Take the quiz!</a:t>
            </a: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880225" y="2374900"/>
            <a:ext cx="1949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600" smtClean="0">
                <a:solidFill>
                  <a:srgbClr val="FFFFFF"/>
                </a:solidFill>
                <a:latin typeface="Open Sans Condensed Light" pitchFamily="34" charset="0"/>
                <a:cs typeface="Open Sans Condensed Light" pitchFamily="34" charset="0"/>
              </a:rPr>
              <a:t>Text here</a:t>
            </a:r>
          </a:p>
        </p:txBody>
      </p:sp>
      <p:pic>
        <p:nvPicPr>
          <p:cNvPr id="10" name="Picture 2" descr="C:\Users\parvati3\Desktop\video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346575"/>
            <a:ext cx="755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parvati3\Desktop\expert.jp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5045075"/>
            <a:ext cx="8064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:\Users\parvati3\Desktop\files.jpg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3640138"/>
            <a:ext cx="8493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322733" y="1443305"/>
            <a:ext cx="5889810" cy="100405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2733" y="1443305"/>
            <a:ext cx="5889810" cy="100405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6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2733" y="1443305"/>
            <a:ext cx="5889810" cy="100405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7185-EDBF-41F6-804A-2C80B1198867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6731-FA04-4656-A1CF-631C82825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82BA-A8EC-4F2A-8497-D53356885353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48F6-B379-486B-A372-6D26A1E3C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3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06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F38C-140D-4CE7-BBED-519E192D4D4D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04EC-6CF1-4E32-ADBE-90547F3A4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11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14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62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33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5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6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62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6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552A-4266-45EC-AF18-899AFF45BA81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8916-8322-4FA5-950E-255C2A36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9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9A7B-97FE-41C8-8BC7-C61B84C66419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7A98-8C3B-48EA-BFEF-A9D18B76A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7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2C4A-9D00-4824-85EC-B14364267694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DABF-7B89-494B-B5BA-64822D36A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8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72D9-0D32-4A8E-9E43-79976DE7F198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6D820-6B71-4C1C-B323-921C53C17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E198-43C4-432E-B254-5DC14964FD4A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3341-1E44-4BA5-B13E-1B95AFB7C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F708-ECA0-4ACE-8E11-5EFEADE0FBAB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19CD-F302-4C2D-B6C1-50A30580E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1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EEEC-05AB-4922-90EC-293A41D6E302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DD7B-1C3B-45A7-8F73-71E3239FB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1F5B73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051AAE-D4B7-4BFC-98F5-87D804C7C08A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77C72-9AC6-41D8-924C-5E15B8999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F3F3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1695-249A-425F-BB8E-EEC10C2BDAB7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F3F3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F3F3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989BFC-8E51-4D4E-8DC5-88CAB0E79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7" descr="bg-gri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9525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88" y="0"/>
            <a:ext cx="9142412" cy="376238"/>
          </a:xfrm>
          <a:prstGeom prst="rect">
            <a:avLst/>
          </a:prstGeom>
          <a:solidFill>
            <a:srgbClr val="1F5B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88" y="385763"/>
            <a:ext cx="9142412" cy="85725"/>
          </a:xfrm>
          <a:prstGeom prst="rect">
            <a:avLst/>
          </a:prstGeom>
          <a:solidFill>
            <a:srgbClr val="CCD9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7" name="Title Placeholder 1"/>
          <p:cNvSpPr>
            <a:spLocks noGrp="1"/>
          </p:cNvSpPr>
          <p:nvPr>
            <p:ph type="title"/>
          </p:nvPr>
        </p:nvSpPr>
        <p:spPr bwMode="auto">
          <a:xfrm>
            <a:off x="322263" y="1443038"/>
            <a:ext cx="58896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pic>
        <p:nvPicPr>
          <p:cNvPr id="2058" name="Picture 2" descr="C:\Users\parvati3\Desktop\Other projects\climate\climate_logo3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525"/>
            <a:ext cx="8691562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1" r:id="rId4"/>
    <p:sldLayoutId id="2147483803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vo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DE9FFD-F916-46C7-95F5-DD9BA4A658D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2/28/2020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8F1041B-89DA-4D31-B3B6-B470CF9C2F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68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1" y="-60964"/>
            <a:ext cx="8961138" cy="1737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1B5C75"/>
                </a:solidFill>
                <a:latin typeface="Rockwell" panose="02060603020205020403" pitchFamily="18" charset="0"/>
              </a:rPr>
              <a:t>Enrichment Exercise: </a:t>
            </a:r>
            <a:br>
              <a:rPr lang="en-US" sz="3600" dirty="0" smtClean="0">
                <a:solidFill>
                  <a:srgbClr val="1B5C75"/>
                </a:solidFill>
                <a:latin typeface="Rockwell" panose="02060603020205020403" pitchFamily="18" charset="0"/>
              </a:rPr>
            </a:br>
            <a:r>
              <a:rPr lang="en-US" sz="3600" dirty="0" smtClean="0">
                <a:solidFill>
                  <a:srgbClr val="1B5C75"/>
                </a:solidFill>
                <a:latin typeface="Rockwell" panose="02060603020205020403" pitchFamily="18" charset="0"/>
              </a:rPr>
              <a:t>Calculating Coefficient of Determination </a:t>
            </a:r>
            <a:endParaRPr lang="en-US" sz="3600" dirty="0">
              <a:solidFill>
                <a:srgbClr val="1B5C75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278B57"/>
                </a:solidFill>
              </a:rPr>
              <a:t>Activity </a:t>
            </a:r>
            <a:r>
              <a:rPr lang="en-US" b="1" dirty="0">
                <a:solidFill>
                  <a:srgbClr val="278B57"/>
                </a:solidFill>
              </a:rPr>
              <a:t>6</a:t>
            </a:r>
            <a:r>
              <a:rPr lang="en-US" b="1" dirty="0" smtClean="0">
                <a:solidFill>
                  <a:srgbClr val="278B57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278B57"/>
                </a:solidFill>
              </a:rPr>
              <a:t>Mapping Seed Sources</a:t>
            </a:r>
            <a:endParaRPr lang="en-US" b="1" dirty="0">
              <a:solidFill>
                <a:srgbClr val="278B57"/>
              </a:solidFill>
            </a:endParaRPr>
          </a:p>
        </p:txBody>
      </p:sp>
      <p:pic>
        <p:nvPicPr>
          <p:cNvPr id="6" name="Picture 3" descr="C:\Users\oxarart\Dropbox\module graphics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522" y="3235075"/>
            <a:ext cx="1808957" cy="2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8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Coefficient of Determination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1" y="1752600"/>
            <a:ext cx="7848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 b="1" dirty="0" smtClean="0">
                <a:latin typeface="Arial Narrow" panose="020B0606020202030204" pitchFamily="34" charset="0"/>
              </a:rPr>
              <a:t>The proportion </a:t>
            </a:r>
            <a:r>
              <a:rPr lang="en-GB" sz="2800" b="1" dirty="0">
                <a:latin typeface="Arial Narrow" panose="020B0606020202030204" pitchFamily="34" charset="0"/>
              </a:rPr>
              <a:t>of variation in one variable that is explained by another variable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>
                <a:latin typeface="Arial Narrow" panose="020B0606020202030204" pitchFamily="34" charset="0"/>
              </a:rPr>
              <a:t>Indicates the strength of the linear association between two variables 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>
                <a:latin typeface="Arial Narrow" panose="020B0606020202030204" pitchFamily="34" charset="0"/>
              </a:rPr>
              <a:t>Denoted by R</a:t>
            </a:r>
            <a:r>
              <a:rPr lang="en-GB" sz="2800" b="1" baseline="30000" dirty="0" smtClean="0">
                <a:latin typeface="Arial Narrow" panose="020B0606020202030204" pitchFamily="34" charset="0"/>
              </a:rPr>
              <a:t>2</a:t>
            </a:r>
            <a:r>
              <a:rPr lang="en-GB" sz="2800" b="1" dirty="0" smtClean="0"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>
                <a:latin typeface="Arial Narrow" panose="020B0606020202030204" pitchFamily="34" charset="0"/>
              </a:rPr>
              <a:t>Usually shown as a percentage between 0% and 100% or as a decimal between 0 and 1.00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8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/>
                <a:cs typeface="Georgia"/>
              </a:rPr>
              <a:t>Using Excel to Compute 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R</a:t>
            </a:r>
            <a:r>
              <a:rPr lang="en-GB" sz="3600" b="1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endParaRPr lang="en-US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1752600"/>
            <a:ext cx="419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Step 1: Create data tables for the East and West genotypes. </a:t>
            </a:r>
          </a:p>
          <a:p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800" b="1" dirty="0" smtClean="0">
                <a:latin typeface="Arial Narrow" panose="020B0606020202030204" pitchFamily="34" charset="0"/>
              </a:rPr>
              <a:t>Step 2a: Create two scatterplots, one for each data table (East and West). Do this by first selecting the Survival and Height data for East.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42622"/>
            <a:ext cx="3810000" cy="4574466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962400" y="3733800"/>
            <a:ext cx="762000" cy="19812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9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/>
                <a:cs typeface="Georgia"/>
              </a:rPr>
              <a:t>Using Excel to Compute 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R</a:t>
            </a:r>
            <a:r>
              <a:rPr lang="en-GB" sz="3600" b="1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endParaRPr lang="en-US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Step 2b: Once you have selected the data for East, click on the Charts tab, select the Scatterplot icon, and choose Marked Scatter. Repeat Step 2 for the West data, resulting in two scatterplots.</a:t>
            </a:r>
          </a:p>
        </p:txBody>
      </p:sp>
      <p:pic>
        <p:nvPicPr>
          <p:cNvPr id="4" name="Picture 3" descr="Screen Shot 2014-02-19 at 10.37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7800"/>
            <a:ext cx="4085034" cy="3581400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1306"/>
            <a:ext cx="6629400" cy="2041891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209800" y="3429000"/>
            <a:ext cx="3886200" cy="3048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91000"/>
            <a:ext cx="304800" cy="7620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4191000"/>
            <a:ext cx="2362200" cy="8382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12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/>
                <a:cs typeface="Georgia"/>
              </a:rPr>
              <a:t>Using Excel to Compute 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R</a:t>
            </a:r>
            <a:r>
              <a:rPr lang="en-GB" sz="3600" b="1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endParaRPr lang="en-US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124200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Step 3a: Add a </a:t>
            </a:r>
            <a:r>
              <a:rPr lang="en-US" sz="28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800" b="1" dirty="0" smtClean="0">
                <a:latin typeface="Arial Narrow" panose="020B0606020202030204" pitchFamily="34" charset="0"/>
              </a:rPr>
              <a:t> by selecting the East scatterplot. From the Chart Layout menu, click on the </a:t>
            </a:r>
            <a:r>
              <a:rPr lang="en-US" sz="28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800" b="1" dirty="0" smtClean="0">
                <a:latin typeface="Arial Narrow" panose="020B0606020202030204" pitchFamily="34" charset="0"/>
              </a:rPr>
              <a:t> icon and select Linear </a:t>
            </a:r>
            <a:r>
              <a:rPr lang="en-US" sz="28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800" b="1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en-US" sz="2800" b="1" dirty="0" smtClean="0">
                <a:latin typeface="Arial Narrow" panose="020B0606020202030204" pitchFamily="34" charset="0"/>
              </a:rPr>
              <a:t>from the pop-up menu.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pic>
        <p:nvPicPr>
          <p:cNvPr id="6" name="Picture 5" descr="Screen Shot 2014-02-19 at 11.08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352800"/>
            <a:ext cx="3352800" cy="3352800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pic>
        <p:nvPicPr>
          <p:cNvPr id="7" name="Picture 6" descr="Screen Shot 2014-02-19 at 11.08.5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5283200" cy="1295400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3886200" y="4648200"/>
            <a:ext cx="1905000" cy="5334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76800" y="1981200"/>
            <a:ext cx="1752600" cy="4572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86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/>
                <a:cs typeface="Georgia"/>
              </a:rPr>
              <a:t>Using Excel to Compute 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R</a:t>
            </a:r>
            <a:r>
              <a:rPr lang="en-GB" sz="3600" b="1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GB" sz="3600" b="1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endParaRPr lang="en-US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Step 3b. Once </a:t>
            </a:r>
            <a:r>
              <a:rPr lang="en-US" sz="2400" b="1" dirty="0">
                <a:latin typeface="Arial Narrow" panose="020B0606020202030204" pitchFamily="34" charset="0"/>
              </a:rPr>
              <a:t>the </a:t>
            </a:r>
            <a:r>
              <a:rPr lang="en-US" sz="2400" b="1" dirty="0" err="1">
                <a:latin typeface="Arial Narrow" panose="020B0606020202030204" pitchFamily="34" charset="0"/>
              </a:rPr>
              <a:t>trendline</a:t>
            </a:r>
            <a:r>
              <a:rPr lang="en-US" sz="2400" b="1" dirty="0">
                <a:latin typeface="Arial Narrow" panose="020B0606020202030204" pitchFamily="34" charset="0"/>
              </a:rPr>
              <a:t> has appeared on the scatterplot, return to the </a:t>
            </a:r>
            <a:r>
              <a:rPr lang="en-US" sz="2400" b="1" dirty="0" smtClean="0">
                <a:latin typeface="Arial Narrow" panose="020B0606020202030204" pitchFamily="34" charset="0"/>
              </a:rPr>
              <a:t>Chart Layout </a:t>
            </a:r>
            <a:r>
              <a:rPr lang="en-US" sz="2400" b="1" dirty="0">
                <a:latin typeface="Arial Narrow" panose="020B0606020202030204" pitchFamily="34" charset="0"/>
              </a:rPr>
              <a:t>menu. Again, click on the </a:t>
            </a:r>
            <a:r>
              <a:rPr lang="en-US" sz="24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icon and select </a:t>
            </a:r>
            <a:r>
              <a:rPr lang="en-US" sz="24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400" b="1" dirty="0" smtClean="0">
                <a:latin typeface="Arial Narrow" panose="020B0606020202030204" pitchFamily="34" charset="0"/>
              </a:rPr>
              <a:t> Options </a:t>
            </a:r>
            <a:r>
              <a:rPr lang="en-US" sz="2400" b="1" dirty="0">
                <a:latin typeface="Arial Narrow" panose="020B0606020202030204" pitchFamily="34" charset="0"/>
              </a:rPr>
              <a:t>from the </a:t>
            </a:r>
            <a:r>
              <a:rPr lang="en-US" sz="2400" b="1" dirty="0" smtClean="0">
                <a:latin typeface="Arial Narrow" panose="020B0606020202030204" pitchFamily="34" charset="0"/>
              </a:rPr>
              <a:t>menu.</a:t>
            </a:r>
          </a:p>
        </p:txBody>
      </p:sp>
      <p:pic>
        <p:nvPicPr>
          <p:cNvPr id="11" name="Picture 10" descr="Screen Shot 2014-02-19 at 11.08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524000"/>
            <a:ext cx="2057400" cy="2057400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pic>
        <p:nvPicPr>
          <p:cNvPr id="9" name="Picture 8" descr="Screen Shot 2014-02-19 at 11.04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5364480" cy="3352800"/>
          </a:xfrm>
          <a:prstGeom prst="rect">
            <a:avLst/>
          </a:prstGeom>
          <a:ln w="38100">
            <a:solidFill>
              <a:srgbClr val="99CEE4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5829300" y="3886200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Step 3c: In the Format </a:t>
            </a:r>
            <a:r>
              <a:rPr lang="en-US" sz="2400" b="1" dirty="0" err="1" smtClean="0">
                <a:latin typeface="Arial Narrow" panose="020B0606020202030204" pitchFamily="34" charset="0"/>
              </a:rPr>
              <a:t>Trendline</a:t>
            </a:r>
            <a:r>
              <a:rPr lang="en-US" sz="2400" b="1" dirty="0" smtClean="0">
                <a:latin typeface="Arial Narrow" panose="020B0606020202030204" pitchFamily="34" charset="0"/>
              </a:rPr>
              <a:t> box, choose Options and check Display equation on chart and Display R-squared value on chart. Repeat for West data.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62600" y="2971800"/>
            <a:ext cx="1371600" cy="4572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124200" y="5486400"/>
            <a:ext cx="2743200" cy="3810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429000" y="6019800"/>
            <a:ext cx="2438400" cy="76200"/>
          </a:xfrm>
          <a:prstGeom prst="straightConnector1">
            <a:avLst/>
          </a:prstGeom>
          <a:ln w="38100">
            <a:solidFill>
              <a:srgbClr val="278B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39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278B57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CCD96A"/>
          </a:solidFill>
          <a:ln w="19050">
            <a:solidFill>
              <a:srgbClr val="1F5B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/>
                <a:cs typeface="Georgia"/>
              </a:rPr>
              <a:t>Answer Slide</a:t>
            </a:r>
            <a:endParaRPr lang="en-US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57663"/>
            <a:ext cx="4389120" cy="2724899"/>
          </a:xfrm>
          <a:prstGeom prst="rect">
            <a:avLst/>
          </a:prstGeom>
          <a:noFill/>
          <a:ln w="38100">
            <a:solidFill>
              <a:srgbClr val="99CEE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80" y="2157663"/>
            <a:ext cx="4389120" cy="2724899"/>
          </a:xfrm>
          <a:prstGeom prst="rect">
            <a:avLst/>
          </a:prstGeom>
          <a:noFill/>
          <a:ln w="38100">
            <a:solidFill>
              <a:srgbClr val="99CEE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9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IF-SVC~1\AppData\Local\Temp\articulate\presenter\imgtemp\XT1hSggD_files\slide0001_image00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IF-SVC~1\AppData\Local\Temp\articulate\presenter\imgtemp\McCogs8F_file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IF-SVC~1\AppData\Local\Temp\articulate\presenter\imgtemp\CzsvJYkr_files\slide0001_image001.jpg"/>
</p:tagLst>
</file>

<file path=ppt/theme/theme1.xml><?xml version="1.0" encoding="utf-8"?>
<a:theme xmlns:a="http://schemas.openxmlformats.org/drawingml/2006/main" name="11 - Graphine Carb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bg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op Page">
  <a:themeElements>
    <a:clrScheme name="climate_module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1BAFBF"/>
      </a:accent1>
      <a:accent2>
        <a:srgbClr val="E36C0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5B73"/>
      </a:hlink>
      <a:folHlink>
        <a:srgbClr val="1BAFBF"/>
      </a:folHlink>
    </a:clrScheme>
    <a:fontScheme name="climate_module">
      <a:majorFont>
        <a:latin typeface="Arvo"/>
        <a:ea typeface=""/>
        <a:cs typeface=""/>
      </a:majorFont>
      <a:minorFont>
        <a:latin typeface="Open Sans Condensed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11 - Graphine Carbon</Template>
  <TotalTime>32461</TotalTime>
  <Words>300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Arvo</vt:lpstr>
      <vt:lpstr>Calibri</vt:lpstr>
      <vt:lpstr>Georgia</vt:lpstr>
      <vt:lpstr>Open Sans Condensed</vt:lpstr>
      <vt:lpstr>Open Sans Condensed Light</vt:lpstr>
      <vt:lpstr>Rockwell</vt:lpstr>
      <vt:lpstr>11 - Graphine Carbon</vt:lpstr>
      <vt:lpstr>Top Page</vt:lpstr>
      <vt:lpstr>Office Theme</vt:lpstr>
      <vt:lpstr>Enrichment Exercise:  Calculating Coefficient of Determination </vt:lpstr>
      <vt:lpstr>Coefficient of Determination</vt:lpstr>
      <vt:lpstr>Using Excel to Compute R2 </vt:lpstr>
      <vt:lpstr>Using Excel to Compute R2 </vt:lpstr>
      <vt:lpstr>PowerPoint Presentation</vt:lpstr>
      <vt:lpstr>Using Excel to Compute R2 </vt:lpstr>
      <vt:lpstr>Answer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Glover,Kristen R</dc:creator>
  <cp:lastModifiedBy>Camilla Cook</cp:lastModifiedBy>
  <cp:revision>198</cp:revision>
  <dcterms:created xsi:type="dcterms:W3CDTF">2013-07-11T14:17:31Z</dcterms:created>
  <dcterms:modified xsi:type="dcterms:W3CDTF">2020-02-28T21:31:49Z</dcterms:modified>
</cp:coreProperties>
</file>