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807" r:id="rId3"/>
  </p:sldMasterIdLst>
  <p:notesMasterIdLst>
    <p:notesMasterId r:id="rId11"/>
  </p:notesMasterIdLst>
  <p:sldIdLst>
    <p:sldId id="302" r:id="rId4"/>
    <p:sldId id="286" r:id="rId5"/>
    <p:sldId id="298" r:id="rId6"/>
    <p:sldId id="299" r:id="rId7"/>
    <p:sldId id="285" r:id="rId8"/>
    <p:sldId id="300" r:id="rId9"/>
    <p:sldId id="301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4319">
          <p15:clr>
            <a:srgbClr val="A4A3A4"/>
          </p15:clr>
        </p15:guide>
        <p15:guide id="4" pos="39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EE4"/>
    <a:srgbClr val="278B57"/>
    <a:srgbClr val="FFCCFF"/>
    <a:srgbClr val="56A975"/>
    <a:srgbClr val="804000"/>
    <a:srgbClr val="9A0000"/>
    <a:srgbClr val="6A679D"/>
    <a:srgbClr val="CCD96A"/>
    <a:srgbClr val="1BAFBF"/>
    <a:srgbClr val="1F5B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46" autoAdjust="0"/>
    <p:restoredTop sz="91725" autoAdjust="0"/>
  </p:normalViewPr>
  <p:slideViewPr>
    <p:cSldViewPr>
      <p:cViewPr varScale="1">
        <p:scale>
          <a:sx n="106" d="100"/>
          <a:sy n="106" d="100"/>
        </p:scale>
        <p:origin x="2022" y="102"/>
      </p:cViewPr>
      <p:guideLst>
        <p:guide orient="horz" pos="2160"/>
        <p:guide pos="2880"/>
        <p:guide orient="horz" pos="4319"/>
        <p:guide pos="3936"/>
      </p:guideLst>
    </p:cSldViewPr>
  </p:slideViewPr>
  <p:outlineViewPr>
    <p:cViewPr>
      <p:scale>
        <a:sx n="33" d="100"/>
        <a:sy n="33" d="100"/>
      </p:scale>
      <p:origin x="0" y="139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46D7C9-ED39-48A2-AB2A-D4D804DBBF39}" type="datetimeFigureOut">
              <a:rPr lang="en-US"/>
              <a:pPr>
                <a:defRPr/>
              </a:pPr>
              <a:t>2/28/2020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45FF781-A43A-4AC6-84B6-007F369285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7320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B01A4C-F72D-4A0C-9CC4-A4B5DC00931C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36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b="0" dirty="0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95C72C-1336-46EB-9C75-30170CFF566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972027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95C72C-1336-46EB-9C75-30170CFF566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706795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95C72C-1336-46EB-9C75-30170CFF566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31476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5FF781-A43A-4AC6-84B6-007F3692857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9137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b="1" dirty="0" smtClean="0"/>
              <a:t>SPOILER: The next slide contains the answers to Step 9 in Activity 5. Do not show until after students have completed their attempts to calculate the answers.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95C72C-1336-46EB-9C75-30170CFF566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018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95C72C-1336-46EB-9C75-30170CFF566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46510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tags" Target="../tags/tag3.xml"/><Relationship Id="rId7" Type="http://schemas.openxmlformats.org/officeDocument/2006/relationships/image" Target="../media/image4.jpe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3.jpeg"/><Relationship Id="rId5" Type="http://schemas.openxmlformats.org/officeDocument/2006/relationships/slide" Target="../slides/slide7.xml"/><Relationship Id="rId4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D0E48-07D7-40D0-AAB4-C40FFC961630}" type="datetimeFigureOut">
              <a:rPr lang="en-US"/>
              <a:pPr>
                <a:defRPr/>
              </a:pPr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3D1DA-836E-4525-9C1C-F9D65674E5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521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BD08C-D3A5-40ED-80A1-3494D59656DF}" type="datetimeFigureOut">
              <a:rPr lang="en-US"/>
              <a:pPr>
                <a:defRPr/>
              </a:pPr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B0F35-9AD4-450C-9966-CCEF3F572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171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E04AB-76D8-4E7D-803C-37A6815E56B7}" type="datetimeFigureOut">
              <a:rPr lang="en-US"/>
              <a:pPr>
                <a:defRPr/>
              </a:pPr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C7629-CE2F-4CD9-BFAC-E315457A7C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353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rved Left Arrow 2">
            <a:hlinkClick r:id="" action="ppaction://noaction"/>
          </p:cNvPr>
          <p:cNvSpPr/>
          <p:nvPr userDrawn="1"/>
        </p:nvSpPr>
        <p:spPr>
          <a:xfrm>
            <a:off x="1062038" y="6157913"/>
            <a:ext cx="533400" cy="655637"/>
          </a:xfrm>
          <a:prstGeom prst="curvedLeftArrow">
            <a:avLst>
              <a:gd name="adj1" fmla="val 25000"/>
              <a:gd name="adj2" fmla="val 59824"/>
              <a:gd name="adj3" fmla="val 25000"/>
            </a:avLst>
          </a:prstGeom>
          <a:solidFill>
            <a:srgbClr val="CCD96A"/>
          </a:solidFill>
          <a:ln>
            <a:solidFill>
              <a:srgbClr val="1F5B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3F3F3F"/>
              </a:solidFill>
            </a:endParaRPr>
          </a:p>
        </p:txBody>
      </p:sp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179388" y="6237288"/>
            <a:ext cx="2079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u="sng" smtClean="0">
                <a:solidFill>
                  <a:srgbClr val="3F3F3F"/>
                </a:solidFill>
                <a:latin typeface="Open Sans Condensed"/>
                <a:hlinkClick r:id="" action="ppaction://noaction"/>
              </a:rPr>
              <a:t>Start Over</a:t>
            </a:r>
            <a:endParaRPr lang="en-US" u="sng" smtClean="0">
              <a:solidFill>
                <a:srgbClr val="3F3F3F"/>
              </a:solidFill>
              <a:latin typeface="Open Sans Condensed"/>
            </a:endParaRPr>
          </a:p>
        </p:txBody>
      </p:sp>
      <p:sp>
        <p:nvSpPr>
          <p:cNvPr id="5" name="Rounded Rectangular Callout 4"/>
          <p:cNvSpPr/>
          <p:nvPr userDrawn="1"/>
        </p:nvSpPr>
        <p:spPr>
          <a:xfrm>
            <a:off x="6732588" y="1933575"/>
            <a:ext cx="2259012" cy="1450975"/>
          </a:xfrm>
          <a:prstGeom prst="wedgeRoundRectCallout">
            <a:avLst>
              <a:gd name="adj1" fmla="val -33964"/>
              <a:gd name="adj2" fmla="val -77000"/>
              <a:gd name="adj3" fmla="val 16667"/>
            </a:avLst>
          </a:prstGeom>
          <a:solidFill>
            <a:srgbClr val="1F5B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 userDrawn="1"/>
        </p:nvSpPr>
        <p:spPr bwMode="auto">
          <a:xfrm>
            <a:off x="6732588" y="1990725"/>
            <a:ext cx="22590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en-US" smtClean="0">
                <a:solidFill>
                  <a:srgbClr val="FFFFFF"/>
                </a:solidFill>
                <a:latin typeface="Arvo" pitchFamily="2" charset="0"/>
              </a:rPr>
              <a:t>Did you know?</a:t>
            </a:r>
          </a:p>
        </p:txBody>
      </p:sp>
      <p:sp>
        <p:nvSpPr>
          <p:cNvPr id="7" name="Action Button: Help 6">
            <a:hlinkClick r:id="rId5" action="ppaction://hlinksldjump" highlightClick="1"/>
          </p:cNvPr>
          <p:cNvSpPr/>
          <p:nvPr userDrawn="1"/>
        </p:nvSpPr>
        <p:spPr>
          <a:xfrm>
            <a:off x="8140700" y="6027738"/>
            <a:ext cx="447675" cy="425450"/>
          </a:xfrm>
          <a:prstGeom prst="actionButtonHelp">
            <a:avLst/>
          </a:prstGeom>
          <a:ln>
            <a:solidFill>
              <a:srgbClr val="CCD9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7808913" y="6453188"/>
            <a:ext cx="11826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en-US" sz="1400" smtClean="0">
                <a:solidFill>
                  <a:srgbClr val="3F3F3F"/>
                </a:solidFill>
                <a:latin typeface="Open Sans Condensed"/>
              </a:rPr>
              <a:t>Take the quiz!</a:t>
            </a:r>
          </a:p>
        </p:txBody>
      </p:sp>
      <p:sp>
        <p:nvSpPr>
          <p:cNvPr id="9" name="TextBox 8"/>
          <p:cNvSpPr txBox="1">
            <a:spLocks noChangeArrowheads="1"/>
          </p:cNvSpPr>
          <p:nvPr userDrawn="1"/>
        </p:nvSpPr>
        <p:spPr bwMode="auto">
          <a:xfrm>
            <a:off x="6880225" y="2374900"/>
            <a:ext cx="19494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sz="1600" smtClean="0">
                <a:solidFill>
                  <a:srgbClr val="FFFFFF"/>
                </a:solidFill>
                <a:latin typeface="Open Sans Condensed Light" pitchFamily="34" charset="0"/>
                <a:cs typeface="Open Sans Condensed Light" pitchFamily="34" charset="0"/>
              </a:rPr>
              <a:t>Text here</a:t>
            </a:r>
          </a:p>
        </p:txBody>
      </p:sp>
      <p:pic>
        <p:nvPicPr>
          <p:cNvPr id="10" name="Picture 2" descr="C:\Users\parvati3\Desktop\video.jpg"/>
          <p:cNvPicPr>
            <a:picLocks noChangeAspect="1" noChangeArrowheads="1"/>
          </p:cNvPicPr>
          <p:nvPr userDrawn="1"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4346575"/>
            <a:ext cx="75565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 descr="C:\Users\parvati3\Desktop\expert.jpg"/>
          <p:cNvPicPr>
            <a:picLocks noChangeAspect="1" noChangeArrowheads="1"/>
          </p:cNvPicPr>
          <p:nvPr userDrawn="1"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9088" y="5045075"/>
            <a:ext cx="806450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4" descr="C:\Users\parvati3\Desktop\files.jpg"/>
          <p:cNvPicPr>
            <a:picLocks noChangeAspect="1" noChangeArrowheads="1"/>
          </p:cNvPicPr>
          <p:nvPr userDrawn="1"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9088" y="3640138"/>
            <a:ext cx="849312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itle Placeholder 1"/>
          <p:cNvSpPr>
            <a:spLocks noGrp="1"/>
          </p:cNvSpPr>
          <p:nvPr>
            <p:ph type="title"/>
          </p:nvPr>
        </p:nvSpPr>
        <p:spPr>
          <a:xfrm>
            <a:off x="322733" y="1443305"/>
            <a:ext cx="5889810" cy="1004054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264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322733" y="1443305"/>
            <a:ext cx="5889810" cy="1004054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263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22733" y="1443305"/>
            <a:ext cx="5889810" cy="1004054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68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27185-EDBF-41F6-804A-2C80B1198867}" type="datetimeFigureOut">
              <a:rPr lang="en-US"/>
              <a:pPr>
                <a:defRPr/>
              </a:pPr>
              <a:t>2/28/2020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56731-FA04-4656-A1CF-631C828257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608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F82BA-A8EC-4F2A-8497-D53356885353}" type="datetimeFigureOut">
              <a:rPr lang="en-US"/>
              <a:pPr>
                <a:defRPr/>
              </a:pPr>
              <a:t>2/28/2020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F48F6-B379-486B-A372-6D26A1E3CF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32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9FFD-F916-46C7-95F5-DD9BA4A658D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041B-89DA-4D31-B3B6-B470CF9C2F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9328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9FFD-F916-46C7-95F5-DD9BA4A658D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041B-89DA-4D31-B3B6-B470CF9C2F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0066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9FFD-F916-46C7-95F5-DD9BA4A658D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041B-89DA-4D31-B3B6-B470CF9C2F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86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6F38C-140D-4CE7-BBED-519E192D4D4D}" type="datetimeFigureOut">
              <a:rPr lang="en-US"/>
              <a:pPr>
                <a:defRPr/>
              </a:pPr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C04EC-6CF1-4E32-ADBE-90547F3A4D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368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9FFD-F916-46C7-95F5-DD9BA4A658D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041B-89DA-4D31-B3B6-B470CF9C2F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7112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9FFD-F916-46C7-95F5-DD9BA4A658D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041B-89DA-4D31-B3B6-B470CF9C2F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2146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9FFD-F916-46C7-95F5-DD9BA4A658D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041B-89DA-4D31-B3B6-B470CF9C2F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9627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9FFD-F916-46C7-95F5-DD9BA4A658D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041B-89DA-4D31-B3B6-B470CF9C2F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2333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9FFD-F916-46C7-95F5-DD9BA4A658D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041B-89DA-4D31-B3B6-B470CF9C2F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455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9FFD-F916-46C7-95F5-DD9BA4A658D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041B-89DA-4D31-B3B6-B470CF9C2F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2767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9FFD-F916-46C7-95F5-DD9BA4A658D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041B-89DA-4D31-B3B6-B470CF9C2F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4628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9FFD-F916-46C7-95F5-DD9BA4A658D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041B-89DA-4D31-B3B6-B470CF9C2F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560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C552A-4266-45EC-AF18-899AFF45BA81}" type="datetimeFigureOut">
              <a:rPr lang="en-US"/>
              <a:pPr>
                <a:defRPr/>
              </a:pPr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88916-8322-4FA5-950E-255C2A36EA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095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29A7B-97FE-41C8-8BC7-C61B84C66419}" type="datetimeFigureOut">
              <a:rPr lang="en-US"/>
              <a:pPr>
                <a:defRPr/>
              </a:pPr>
              <a:t>2/28/2020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27A98-8C3B-48EA-BFEF-A9D18B76A7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674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C2C4A-9D00-4824-85EC-B14364267694}" type="datetimeFigureOut">
              <a:rPr lang="en-US"/>
              <a:pPr>
                <a:defRPr/>
              </a:pPr>
              <a:t>2/28/2020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BDABF-7B89-494B-B5BA-64822D36AA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982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B72D9-0D32-4A8E-9E43-79976DE7F198}" type="datetimeFigureOut">
              <a:rPr lang="en-US"/>
              <a:pPr>
                <a:defRPr/>
              </a:pPr>
              <a:t>2/28/2020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6D820-6B71-4C1C-B323-921C53C178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65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AE198-43C4-432E-B254-5DC14964FD4A}" type="datetimeFigureOut">
              <a:rPr lang="en-US"/>
              <a:pPr>
                <a:defRPr/>
              </a:pPr>
              <a:t>2/28/2020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C3341-1E44-4BA5-B13E-1B95AFB7C8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876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9F708-ECA0-4ACE-8E11-5EFEADE0FBAB}" type="datetimeFigureOut">
              <a:rPr lang="en-US"/>
              <a:pPr>
                <a:defRPr/>
              </a:pPr>
              <a:t>2/28/2020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A19CD-F302-4C2D-B6C1-50A30580E3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715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6EEEC-05AB-4922-90EC-293A41D6E302}" type="datetimeFigureOut">
              <a:rPr lang="en-US"/>
              <a:pPr>
                <a:defRPr/>
              </a:pPr>
              <a:t>2/28/2020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6DD7B-1C3B-45A7-8F73-71E3239FBC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22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rgbClr val="1F5B73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D051AAE-D4B7-4BFC-98F5-87D804C7C08A}" type="datetimeFigureOut">
              <a:rPr lang="en-US"/>
              <a:pPr>
                <a:defRPr/>
              </a:pPr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A677C72-9AC6-41D8-924C-5E15B89999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3F3F3F">
                    <a:tint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171695-249A-425F-BB8E-EEC10C2BDAB7}" type="datetimeFigureOut">
              <a:rPr lang="en-US"/>
              <a:pPr>
                <a:defRPr/>
              </a:pPr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3F3F3F">
                    <a:tint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3F3F3F">
                    <a:tint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8989BFC-8E51-4D4E-8DC5-88CAB0E799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54" name="Picture 7" descr="bg-grid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9525"/>
            <a:ext cx="914241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1588" y="0"/>
            <a:ext cx="9142412" cy="376238"/>
          </a:xfrm>
          <a:prstGeom prst="rect">
            <a:avLst/>
          </a:prstGeom>
          <a:solidFill>
            <a:srgbClr val="1F5B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88" y="385763"/>
            <a:ext cx="9142412" cy="85725"/>
          </a:xfrm>
          <a:prstGeom prst="rect">
            <a:avLst/>
          </a:prstGeom>
          <a:solidFill>
            <a:srgbClr val="CCD9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057" name="Title Placeholder 1"/>
          <p:cNvSpPr>
            <a:spLocks noGrp="1"/>
          </p:cNvSpPr>
          <p:nvPr>
            <p:ph type="title"/>
          </p:nvPr>
        </p:nvSpPr>
        <p:spPr bwMode="auto">
          <a:xfrm>
            <a:off x="322263" y="1443038"/>
            <a:ext cx="5889625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Title Goes Here</a:t>
            </a:r>
          </a:p>
        </p:txBody>
      </p:sp>
      <p:pic>
        <p:nvPicPr>
          <p:cNvPr id="2058" name="Picture 2" descr="C:\Users\parvati3\Desktop\Other projects\climate\climate_logo3.png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9525"/>
            <a:ext cx="8691562" cy="157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1" r:id="rId4"/>
    <p:sldLayoutId id="2147483803" r:id="rId5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vo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vo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vo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vo" pitchFamily="2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vo" pitchFamily="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vo" pitchFamily="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vo" pitchFamily="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vo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6DE9FFD-F916-46C7-95F5-DD9BA4A658D5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2/28/2020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58F1041B-89DA-4D31-B3B6-B470CF9C2FA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7683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1" y="-60964"/>
            <a:ext cx="8961138" cy="173736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1B5C75"/>
                </a:solidFill>
                <a:latin typeface="Rockwell" panose="02060603020205020403" pitchFamily="18" charset="0"/>
              </a:rPr>
              <a:t>Enrichment Exercise: </a:t>
            </a:r>
            <a:br>
              <a:rPr lang="en-US" sz="3600" dirty="0" smtClean="0">
                <a:solidFill>
                  <a:srgbClr val="1B5C75"/>
                </a:solidFill>
                <a:latin typeface="Rockwell" panose="02060603020205020403" pitchFamily="18" charset="0"/>
              </a:rPr>
            </a:br>
            <a:r>
              <a:rPr lang="en-US" sz="3600" dirty="0" smtClean="0">
                <a:solidFill>
                  <a:srgbClr val="1B5C75"/>
                </a:solidFill>
                <a:latin typeface="Rockwell" panose="02060603020205020403" pitchFamily="18" charset="0"/>
              </a:rPr>
              <a:t>Calculating Coefficient of Determination </a:t>
            </a:r>
            <a:endParaRPr lang="en-US" sz="3600" dirty="0">
              <a:solidFill>
                <a:srgbClr val="1B5C75"/>
              </a:solidFill>
              <a:latin typeface="Rockwell" panose="020606030202050204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486400"/>
            <a:ext cx="6400800" cy="1752600"/>
          </a:xfrm>
        </p:spPr>
        <p:txBody>
          <a:bodyPr/>
          <a:lstStyle/>
          <a:p>
            <a:r>
              <a:rPr lang="en-US" b="1" dirty="0" smtClean="0">
                <a:solidFill>
                  <a:srgbClr val="278B57"/>
                </a:solidFill>
              </a:rPr>
              <a:t>Activity </a:t>
            </a:r>
            <a:r>
              <a:rPr lang="en-US" b="1" dirty="0">
                <a:solidFill>
                  <a:srgbClr val="278B57"/>
                </a:solidFill>
              </a:rPr>
              <a:t>6</a:t>
            </a:r>
            <a:r>
              <a:rPr lang="en-US" b="1" dirty="0" smtClean="0">
                <a:solidFill>
                  <a:srgbClr val="278B57"/>
                </a:solidFill>
              </a:rPr>
              <a:t>: </a:t>
            </a:r>
          </a:p>
          <a:p>
            <a:r>
              <a:rPr lang="en-US" b="1" dirty="0" smtClean="0">
                <a:solidFill>
                  <a:srgbClr val="278B57"/>
                </a:solidFill>
              </a:rPr>
              <a:t>Mapping Seed Sources</a:t>
            </a:r>
            <a:endParaRPr lang="en-US" b="1" dirty="0">
              <a:solidFill>
                <a:srgbClr val="278B57"/>
              </a:solidFill>
            </a:endParaRPr>
          </a:p>
        </p:txBody>
      </p:sp>
      <p:pic>
        <p:nvPicPr>
          <p:cNvPr id="6" name="Picture 3" descr="C:\Users\oxarart\Dropbox\module graphics\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522" y="3235075"/>
            <a:ext cx="1808957" cy="203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784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278B57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prstClr val="white"/>
              </a:solidFill>
              <a:latin typeface="Calibri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04800"/>
            <a:ext cx="9144000" cy="1066800"/>
          </a:xfrm>
          <a:prstGeom prst="rect">
            <a:avLst/>
          </a:prstGeom>
          <a:solidFill>
            <a:srgbClr val="CCD96A"/>
          </a:solidFill>
          <a:ln w="19050">
            <a:solidFill>
              <a:srgbClr val="1F5B73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xtLst/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Georgia" pitchFamily="18" charset="0"/>
              </a:rPr>
              <a:t>Coefficient of Determination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5801" y="1752600"/>
            <a:ext cx="78486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GB" sz="2800" b="1" dirty="0" smtClean="0">
                <a:latin typeface="Arial Narrow" panose="020B0606020202030204" pitchFamily="34" charset="0"/>
              </a:rPr>
              <a:t>The proportion </a:t>
            </a:r>
            <a:r>
              <a:rPr lang="en-GB" sz="2800" b="1" dirty="0">
                <a:latin typeface="Arial Narrow" panose="020B0606020202030204" pitchFamily="34" charset="0"/>
              </a:rPr>
              <a:t>of variation in one variable that is explained by another variable</a:t>
            </a:r>
          </a:p>
          <a:p>
            <a:pPr marL="457200" indent="-457200">
              <a:buFont typeface="Arial"/>
              <a:buChar char="•"/>
            </a:pPr>
            <a:r>
              <a:rPr lang="en-GB" sz="2800" b="1" dirty="0" smtClean="0">
                <a:latin typeface="Arial Narrow" panose="020B0606020202030204" pitchFamily="34" charset="0"/>
              </a:rPr>
              <a:t>Indicates the strength of the linear association between two variables </a:t>
            </a:r>
          </a:p>
          <a:p>
            <a:pPr marL="457200" indent="-457200">
              <a:buFont typeface="Arial"/>
              <a:buChar char="•"/>
            </a:pPr>
            <a:r>
              <a:rPr lang="en-GB" sz="2800" b="1" dirty="0" smtClean="0">
                <a:latin typeface="Arial Narrow" panose="020B0606020202030204" pitchFamily="34" charset="0"/>
              </a:rPr>
              <a:t>Denoted by R</a:t>
            </a:r>
            <a:r>
              <a:rPr lang="en-GB" sz="2800" b="1" baseline="30000" dirty="0" smtClean="0">
                <a:latin typeface="Arial Narrow" panose="020B0606020202030204" pitchFamily="34" charset="0"/>
              </a:rPr>
              <a:t>2</a:t>
            </a:r>
            <a:r>
              <a:rPr lang="en-GB" sz="2800" b="1" dirty="0" smtClean="0">
                <a:latin typeface="Arial Narrow" panose="020B0606020202030204" pitchFamily="34" charset="0"/>
              </a:rPr>
              <a:t> </a:t>
            </a:r>
          </a:p>
          <a:p>
            <a:pPr marL="457200" indent="-457200">
              <a:buFont typeface="Arial"/>
              <a:buChar char="•"/>
            </a:pPr>
            <a:r>
              <a:rPr lang="en-GB" sz="2800" b="1" dirty="0" smtClean="0">
                <a:latin typeface="Arial Narrow" panose="020B0606020202030204" pitchFamily="34" charset="0"/>
              </a:rPr>
              <a:t>Usually shown as a percentage between 0% and 100% or as a decimal between 0 and 1.00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686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278B57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prstClr val="white"/>
              </a:solidFill>
              <a:latin typeface="Calibri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04800"/>
            <a:ext cx="9144000" cy="1066800"/>
          </a:xfrm>
          <a:prstGeom prst="rect">
            <a:avLst/>
          </a:prstGeom>
          <a:solidFill>
            <a:srgbClr val="CCD96A"/>
          </a:solidFill>
          <a:ln w="19050">
            <a:solidFill>
              <a:srgbClr val="1F5B73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xtLst/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Georgia"/>
                <a:cs typeface="Georgia"/>
              </a:rPr>
              <a:t>Using Excel to Compute </a:t>
            </a:r>
            <a:r>
              <a:rPr lang="en-GB" sz="3600" b="1" dirty="0">
                <a:solidFill>
                  <a:schemeClr val="bg1"/>
                </a:solidFill>
                <a:latin typeface="Georgia"/>
                <a:cs typeface="Georgia"/>
              </a:rPr>
              <a:t>R</a:t>
            </a:r>
            <a:r>
              <a:rPr lang="en-GB" sz="3600" b="1" baseline="30000" dirty="0">
                <a:solidFill>
                  <a:schemeClr val="bg1"/>
                </a:solidFill>
                <a:latin typeface="Georgia"/>
                <a:cs typeface="Georgia"/>
              </a:rPr>
              <a:t>2</a:t>
            </a:r>
            <a:r>
              <a:rPr lang="en-GB" sz="3600" b="1" dirty="0">
                <a:solidFill>
                  <a:schemeClr val="bg1"/>
                </a:solidFill>
                <a:latin typeface="Georgia"/>
                <a:cs typeface="Georgia"/>
              </a:rPr>
              <a:t> </a:t>
            </a:r>
            <a:endParaRPr lang="en-US" sz="3600" b="1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00600" y="1752600"/>
            <a:ext cx="4191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 Narrow" panose="020B0606020202030204" pitchFamily="34" charset="0"/>
              </a:rPr>
              <a:t>Step 1: Create data tables for the East and West genotypes. </a:t>
            </a:r>
          </a:p>
          <a:p>
            <a:endParaRPr lang="en-US" sz="2800" b="1" dirty="0">
              <a:latin typeface="Arial Narrow" panose="020B0606020202030204" pitchFamily="34" charset="0"/>
            </a:endParaRPr>
          </a:p>
          <a:p>
            <a:r>
              <a:rPr lang="en-US" sz="2800" b="1" dirty="0" smtClean="0">
                <a:latin typeface="Arial Narrow" panose="020B0606020202030204" pitchFamily="34" charset="0"/>
              </a:rPr>
              <a:t>Step 2a: Create two scatterplots, one for each data table (East and West). Do this by first selecting the Survival and Height data for East.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742622"/>
            <a:ext cx="3810000" cy="4574466"/>
          </a:xfrm>
          <a:prstGeom prst="rect">
            <a:avLst/>
          </a:prstGeom>
          <a:ln w="38100">
            <a:solidFill>
              <a:srgbClr val="99CEE4"/>
            </a:solidFill>
          </a:ln>
        </p:spPr>
      </p:pic>
      <p:cxnSp>
        <p:nvCxnSpPr>
          <p:cNvPr id="8" name="Straight Arrow Connector 7"/>
          <p:cNvCxnSpPr/>
          <p:nvPr/>
        </p:nvCxnSpPr>
        <p:spPr>
          <a:xfrm flipH="1" flipV="1">
            <a:off x="3962400" y="3733800"/>
            <a:ext cx="762000" cy="1981200"/>
          </a:xfrm>
          <a:prstGeom prst="straightConnector1">
            <a:avLst/>
          </a:prstGeom>
          <a:ln w="38100">
            <a:solidFill>
              <a:srgbClr val="278B57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9932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278B57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prstClr val="white"/>
              </a:solidFill>
              <a:latin typeface="Calibri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04800"/>
            <a:ext cx="9144000" cy="1066800"/>
          </a:xfrm>
          <a:prstGeom prst="rect">
            <a:avLst/>
          </a:prstGeom>
          <a:solidFill>
            <a:srgbClr val="CCD96A"/>
          </a:solidFill>
          <a:ln w="19050">
            <a:solidFill>
              <a:srgbClr val="1F5B73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xtLst/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Georgia"/>
                <a:cs typeface="Georgia"/>
              </a:rPr>
              <a:t>Using Excel to Compute </a:t>
            </a:r>
            <a:r>
              <a:rPr lang="en-GB" sz="3600" b="1" dirty="0">
                <a:solidFill>
                  <a:schemeClr val="bg1"/>
                </a:solidFill>
                <a:latin typeface="Georgia"/>
                <a:cs typeface="Georgia"/>
              </a:rPr>
              <a:t>R</a:t>
            </a:r>
            <a:r>
              <a:rPr lang="en-GB" sz="3600" b="1" baseline="30000" dirty="0">
                <a:solidFill>
                  <a:schemeClr val="bg1"/>
                </a:solidFill>
                <a:latin typeface="Georgia"/>
                <a:cs typeface="Georgia"/>
              </a:rPr>
              <a:t>2</a:t>
            </a:r>
            <a:r>
              <a:rPr lang="en-GB" sz="3600" b="1" dirty="0">
                <a:solidFill>
                  <a:schemeClr val="bg1"/>
                </a:solidFill>
                <a:latin typeface="Georgia"/>
                <a:cs typeface="Georgia"/>
              </a:rPr>
              <a:t> </a:t>
            </a:r>
            <a:endParaRPr lang="en-US" sz="3600" b="1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1600200"/>
            <a:ext cx="4114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 Narrow" panose="020B0606020202030204" pitchFamily="34" charset="0"/>
              </a:rPr>
              <a:t>Step 2b: Once you have selected the data for East, click on the Charts tab, select the Scatterplot icon, and choose Marked Scatter. Repeat Step 2 for the West data, resulting in two scatterplots.</a:t>
            </a:r>
          </a:p>
        </p:txBody>
      </p:sp>
      <p:pic>
        <p:nvPicPr>
          <p:cNvPr id="4" name="Picture 3" descr="Screen Shot 2014-02-19 at 10.37.24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447800"/>
            <a:ext cx="4085034" cy="3581400"/>
          </a:xfrm>
          <a:prstGeom prst="rect">
            <a:avLst/>
          </a:prstGeom>
          <a:ln w="38100">
            <a:solidFill>
              <a:srgbClr val="99CEE4"/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591306"/>
            <a:ext cx="6629400" cy="2041891"/>
          </a:xfrm>
          <a:prstGeom prst="rect">
            <a:avLst/>
          </a:prstGeom>
          <a:ln w="38100">
            <a:solidFill>
              <a:srgbClr val="99CEE4"/>
            </a:solidFill>
          </a:ln>
        </p:spPr>
      </p:pic>
      <p:cxnSp>
        <p:nvCxnSpPr>
          <p:cNvPr id="10" name="Straight Arrow Connector 9"/>
          <p:cNvCxnSpPr/>
          <p:nvPr/>
        </p:nvCxnSpPr>
        <p:spPr>
          <a:xfrm>
            <a:off x="2209800" y="3429000"/>
            <a:ext cx="3886200" cy="304800"/>
          </a:xfrm>
          <a:prstGeom prst="straightConnector1">
            <a:avLst/>
          </a:prstGeom>
          <a:ln w="38100">
            <a:solidFill>
              <a:srgbClr val="278B57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057400" y="4191000"/>
            <a:ext cx="304800" cy="762000"/>
          </a:xfrm>
          <a:prstGeom prst="straightConnector1">
            <a:avLst/>
          </a:prstGeom>
          <a:ln w="38100">
            <a:solidFill>
              <a:srgbClr val="278B57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057400" y="4191000"/>
            <a:ext cx="2362200" cy="838200"/>
          </a:xfrm>
          <a:prstGeom prst="straightConnector1">
            <a:avLst/>
          </a:prstGeom>
          <a:ln w="38100">
            <a:solidFill>
              <a:srgbClr val="278B57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612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278B57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prstClr val="white"/>
              </a:solidFill>
              <a:latin typeface="Calibri"/>
              <a:cs typeface="+mn-cs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0" y="304800"/>
            <a:ext cx="9144000" cy="1066800"/>
          </a:xfrm>
          <a:prstGeom prst="rect">
            <a:avLst/>
          </a:prstGeom>
          <a:solidFill>
            <a:srgbClr val="CCD96A"/>
          </a:solidFill>
          <a:ln w="19050">
            <a:solidFill>
              <a:srgbClr val="1F5B73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Title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Georgia"/>
                <a:cs typeface="Georgia"/>
              </a:rPr>
              <a:t>Using Excel to Compute </a:t>
            </a:r>
            <a:r>
              <a:rPr lang="en-GB" sz="3600" b="1" dirty="0">
                <a:solidFill>
                  <a:schemeClr val="bg1"/>
                </a:solidFill>
                <a:latin typeface="Georgia"/>
                <a:cs typeface="Georgia"/>
              </a:rPr>
              <a:t>R</a:t>
            </a:r>
            <a:r>
              <a:rPr lang="en-GB" sz="3600" b="1" baseline="30000" dirty="0">
                <a:solidFill>
                  <a:schemeClr val="bg1"/>
                </a:solidFill>
                <a:latin typeface="Georgia"/>
                <a:cs typeface="Georgia"/>
              </a:rPr>
              <a:t>2</a:t>
            </a:r>
            <a:r>
              <a:rPr lang="en-GB" sz="3600" b="1" dirty="0">
                <a:solidFill>
                  <a:schemeClr val="bg1"/>
                </a:solidFill>
                <a:latin typeface="Georgia"/>
                <a:cs typeface="Georgia"/>
              </a:rPr>
              <a:t> </a:t>
            </a:r>
            <a:endParaRPr lang="en-US" sz="3600" b="1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1000" y="3124200"/>
            <a:ext cx="4953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 Narrow" panose="020B0606020202030204" pitchFamily="34" charset="0"/>
              </a:rPr>
              <a:t>Step 3a: Add a </a:t>
            </a:r>
            <a:r>
              <a:rPr lang="en-US" sz="2800" b="1" dirty="0" err="1" smtClean="0">
                <a:latin typeface="Arial Narrow" panose="020B0606020202030204" pitchFamily="34" charset="0"/>
              </a:rPr>
              <a:t>trendline</a:t>
            </a:r>
            <a:r>
              <a:rPr lang="en-US" sz="2800" b="1" dirty="0" smtClean="0">
                <a:latin typeface="Arial Narrow" panose="020B0606020202030204" pitchFamily="34" charset="0"/>
              </a:rPr>
              <a:t> by selecting the East scatterplot. From the Chart Layout menu, click on the </a:t>
            </a:r>
            <a:r>
              <a:rPr lang="en-US" sz="2800" b="1" dirty="0" err="1" smtClean="0">
                <a:latin typeface="Arial Narrow" panose="020B0606020202030204" pitchFamily="34" charset="0"/>
              </a:rPr>
              <a:t>Trendline</a:t>
            </a:r>
            <a:r>
              <a:rPr lang="en-US" sz="2800" b="1" dirty="0" smtClean="0">
                <a:latin typeface="Arial Narrow" panose="020B0606020202030204" pitchFamily="34" charset="0"/>
              </a:rPr>
              <a:t> icon and select Linear </a:t>
            </a:r>
            <a:r>
              <a:rPr lang="en-US" sz="2800" b="1" dirty="0" err="1" smtClean="0">
                <a:latin typeface="Arial Narrow" panose="020B0606020202030204" pitchFamily="34" charset="0"/>
              </a:rPr>
              <a:t>Trendline</a:t>
            </a:r>
            <a:r>
              <a:rPr lang="en-US" sz="2800" b="1" dirty="0" smtClean="0">
                <a:latin typeface="Arial Narrow" panose="020B0606020202030204" pitchFamily="34" charset="0"/>
              </a:rPr>
              <a:t> </a:t>
            </a:r>
          </a:p>
          <a:p>
            <a:r>
              <a:rPr lang="en-US" sz="2800" b="1" dirty="0" smtClean="0">
                <a:latin typeface="Arial Narrow" panose="020B0606020202030204" pitchFamily="34" charset="0"/>
              </a:rPr>
              <a:t>from the pop-up menu. </a:t>
            </a:r>
            <a:endParaRPr lang="en-US" sz="2800" b="1" dirty="0">
              <a:latin typeface="Arial Narrow" panose="020B0606020202030204" pitchFamily="34" charset="0"/>
            </a:endParaRPr>
          </a:p>
        </p:txBody>
      </p:sp>
      <p:pic>
        <p:nvPicPr>
          <p:cNvPr id="6" name="Picture 5" descr="Screen Shot 2014-02-19 at 11.08.0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3352800"/>
            <a:ext cx="3352800" cy="3352800"/>
          </a:xfrm>
          <a:prstGeom prst="rect">
            <a:avLst/>
          </a:prstGeom>
          <a:ln w="38100">
            <a:solidFill>
              <a:srgbClr val="99CEE4"/>
            </a:solidFill>
          </a:ln>
        </p:spPr>
      </p:pic>
      <p:pic>
        <p:nvPicPr>
          <p:cNvPr id="7" name="Picture 6" descr="Screen Shot 2014-02-19 at 11.08.51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600200"/>
            <a:ext cx="5283200" cy="1295400"/>
          </a:xfrm>
          <a:prstGeom prst="rect">
            <a:avLst/>
          </a:prstGeom>
          <a:ln w="38100">
            <a:solidFill>
              <a:srgbClr val="99CEE4"/>
            </a:solidFill>
          </a:ln>
        </p:spPr>
      </p:pic>
      <p:cxnSp>
        <p:nvCxnSpPr>
          <p:cNvPr id="11" name="Straight Arrow Connector 10"/>
          <p:cNvCxnSpPr/>
          <p:nvPr/>
        </p:nvCxnSpPr>
        <p:spPr>
          <a:xfrm flipV="1">
            <a:off x="3886200" y="4648200"/>
            <a:ext cx="1905000" cy="533400"/>
          </a:xfrm>
          <a:prstGeom prst="straightConnector1">
            <a:avLst/>
          </a:prstGeom>
          <a:ln w="38100">
            <a:solidFill>
              <a:srgbClr val="278B57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4876800" y="1981200"/>
            <a:ext cx="1752600" cy="457200"/>
          </a:xfrm>
          <a:prstGeom prst="straightConnector1">
            <a:avLst/>
          </a:prstGeom>
          <a:ln w="38100">
            <a:solidFill>
              <a:srgbClr val="278B57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6869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278B57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prstClr val="white"/>
              </a:solidFill>
              <a:latin typeface="Calibri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04800"/>
            <a:ext cx="9144000" cy="1066800"/>
          </a:xfrm>
          <a:prstGeom prst="rect">
            <a:avLst/>
          </a:prstGeom>
          <a:solidFill>
            <a:srgbClr val="CCD96A"/>
          </a:solidFill>
          <a:ln w="19050">
            <a:solidFill>
              <a:srgbClr val="1F5B73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xtLst/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Georgia"/>
                <a:cs typeface="Georgia"/>
              </a:rPr>
              <a:t>Using Excel to Compute </a:t>
            </a:r>
            <a:r>
              <a:rPr lang="en-GB" sz="3600" b="1" dirty="0">
                <a:solidFill>
                  <a:schemeClr val="bg1"/>
                </a:solidFill>
                <a:latin typeface="Georgia"/>
                <a:cs typeface="Georgia"/>
              </a:rPr>
              <a:t>R</a:t>
            </a:r>
            <a:r>
              <a:rPr lang="en-GB" sz="3600" b="1" baseline="30000" dirty="0">
                <a:solidFill>
                  <a:schemeClr val="bg1"/>
                </a:solidFill>
                <a:latin typeface="Georgia"/>
                <a:cs typeface="Georgia"/>
              </a:rPr>
              <a:t>2</a:t>
            </a:r>
            <a:r>
              <a:rPr lang="en-GB" sz="3600" b="1" dirty="0">
                <a:solidFill>
                  <a:schemeClr val="bg1"/>
                </a:solidFill>
                <a:latin typeface="Georgia"/>
                <a:cs typeface="Georgia"/>
              </a:rPr>
              <a:t> </a:t>
            </a:r>
            <a:endParaRPr lang="en-US" sz="3600" b="1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1600200"/>
            <a:ext cx="5943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 Narrow" panose="020B0606020202030204" pitchFamily="34" charset="0"/>
              </a:rPr>
              <a:t>Step 3b. Once </a:t>
            </a:r>
            <a:r>
              <a:rPr lang="en-US" sz="2400" b="1" dirty="0">
                <a:latin typeface="Arial Narrow" panose="020B0606020202030204" pitchFamily="34" charset="0"/>
              </a:rPr>
              <a:t>the </a:t>
            </a:r>
            <a:r>
              <a:rPr lang="en-US" sz="2400" b="1" dirty="0" err="1">
                <a:latin typeface="Arial Narrow" panose="020B0606020202030204" pitchFamily="34" charset="0"/>
              </a:rPr>
              <a:t>trendline</a:t>
            </a:r>
            <a:r>
              <a:rPr lang="en-US" sz="2400" b="1" dirty="0">
                <a:latin typeface="Arial Narrow" panose="020B0606020202030204" pitchFamily="34" charset="0"/>
              </a:rPr>
              <a:t> has appeared on the scatterplot, return to the </a:t>
            </a:r>
            <a:r>
              <a:rPr lang="en-US" sz="2400" b="1" dirty="0" smtClean="0">
                <a:latin typeface="Arial Narrow" panose="020B0606020202030204" pitchFamily="34" charset="0"/>
              </a:rPr>
              <a:t>Chart Layout </a:t>
            </a:r>
            <a:r>
              <a:rPr lang="en-US" sz="2400" b="1" dirty="0">
                <a:latin typeface="Arial Narrow" panose="020B0606020202030204" pitchFamily="34" charset="0"/>
              </a:rPr>
              <a:t>menu. Again, click on the </a:t>
            </a:r>
            <a:r>
              <a:rPr lang="en-US" sz="2400" b="1" dirty="0" err="1" smtClean="0">
                <a:latin typeface="Arial Narrow" panose="020B0606020202030204" pitchFamily="34" charset="0"/>
              </a:rPr>
              <a:t>Trendline</a:t>
            </a:r>
            <a:r>
              <a:rPr lang="en-US" sz="2400" b="1" dirty="0" smtClean="0">
                <a:latin typeface="Arial Narrow" panose="020B0606020202030204" pitchFamily="34" charset="0"/>
              </a:rPr>
              <a:t> </a:t>
            </a:r>
            <a:r>
              <a:rPr lang="en-US" sz="2400" b="1" dirty="0">
                <a:latin typeface="Arial Narrow" panose="020B0606020202030204" pitchFamily="34" charset="0"/>
              </a:rPr>
              <a:t>icon and select </a:t>
            </a:r>
            <a:r>
              <a:rPr lang="en-US" sz="2400" b="1" dirty="0" err="1" smtClean="0">
                <a:latin typeface="Arial Narrow" panose="020B0606020202030204" pitchFamily="34" charset="0"/>
              </a:rPr>
              <a:t>Trendline</a:t>
            </a:r>
            <a:r>
              <a:rPr lang="en-US" sz="2400" b="1" dirty="0" smtClean="0">
                <a:latin typeface="Arial Narrow" panose="020B0606020202030204" pitchFamily="34" charset="0"/>
              </a:rPr>
              <a:t> Options </a:t>
            </a:r>
            <a:r>
              <a:rPr lang="en-US" sz="2400" b="1" dirty="0">
                <a:latin typeface="Arial Narrow" panose="020B0606020202030204" pitchFamily="34" charset="0"/>
              </a:rPr>
              <a:t>from the </a:t>
            </a:r>
            <a:r>
              <a:rPr lang="en-US" sz="2400" b="1" dirty="0" smtClean="0">
                <a:latin typeface="Arial Narrow" panose="020B0606020202030204" pitchFamily="34" charset="0"/>
              </a:rPr>
              <a:t>menu.</a:t>
            </a:r>
          </a:p>
        </p:txBody>
      </p:sp>
      <p:pic>
        <p:nvPicPr>
          <p:cNvPr id="11" name="Picture 10" descr="Screen Shot 2014-02-19 at 11.08.0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1524000"/>
            <a:ext cx="2057400" cy="2057400"/>
          </a:xfrm>
          <a:prstGeom prst="rect">
            <a:avLst/>
          </a:prstGeom>
          <a:ln w="38100">
            <a:solidFill>
              <a:srgbClr val="99CEE4"/>
            </a:solidFill>
          </a:ln>
        </p:spPr>
      </p:pic>
      <p:pic>
        <p:nvPicPr>
          <p:cNvPr id="9" name="Picture 8" descr="Screen Shot 2014-02-19 at 11.04.27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352800"/>
            <a:ext cx="5364480" cy="3352800"/>
          </a:xfrm>
          <a:prstGeom prst="rect">
            <a:avLst/>
          </a:prstGeom>
          <a:ln w="38100">
            <a:solidFill>
              <a:srgbClr val="99CEE4"/>
            </a:solidFill>
          </a:ln>
        </p:spPr>
      </p:pic>
      <p:sp>
        <p:nvSpPr>
          <p:cNvPr id="14" name="TextBox 13"/>
          <p:cNvSpPr txBox="1"/>
          <p:nvPr/>
        </p:nvSpPr>
        <p:spPr>
          <a:xfrm>
            <a:off x="5829300" y="3886200"/>
            <a:ext cx="3276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 Narrow" panose="020B0606020202030204" pitchFamily="34" charset="0"/>
              </a:rPr>
              <a:t>Step 3c: In the Format </a:t>
            </a:r>
            <a:r>
              <a:rPr lang="en-US" sz="2400" b="1" dirty="0" err="1" smtClean="0">
                <a:latin typeface="Arial Narrow" panose="020B0606020202030204" pitchFamily="34" charset="0"/>
              </a:rPr>
              <a:t>Trendline</a:t>
            </a:r>
            <a:r>
              <a:rPr lang="en-US" sz="2400" b="1" dirty="0" smtClean="0">
                <a:latin typeface="Arial Narrow" panose="020B0606020202030204" pitchFamily="34" charset="0"/>
              </a:rPr>
              <a:t> box, choose Options and check Display equation on chart and Display R-squared value on chart. Repeat for West data.</a:t>
            </a:r>
            <a:endParaRPr lang="en-US" sz="2400" b="1" dirty="0">
              <a:latin typeface="Arial Narrow" panose="020B0606020202030204" pitchFamily="34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562600" y="2971800"/>
            <a:ext cx="1371600" cy="457200"/>
          </a:xfrm>
          <a:prstGeom prst="straightConnector1">
            <a:avLst/>
          </a:prstGeom>
          <a:ln w="38100">
            <a:solidFill>
              <a:srgbClr val="278B57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3124200" y="5486400"/>
            <a:ext cx="2743200" cy="381000"/>
          </a:xfrm>
          <a:prstGeom prst="straightConnector1">
            <a:avLst/>
          </a:prstGeom>
          <a:ln w="38100">
            <a:solidFill>
              <a:srgbClr val="278B57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3429000" y="6019800"/>
            <a:ext cx="2438400" cy="76200"/>
          </a:xfrm>
          <a:prstGeom prst="straightConnector1">
            <a:avLst/>
          </a:prstGeom>
          <a:ln w="38100">
            <a:solidFill>
              <a:srgbClr val="278B57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9397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278B57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prstClr val="white"/>
              </a:solidFill>
              <a:latin typeface="Calibri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04800"/>
            <a:ext cx="9144000" cy="1066800"/>
          </a:xfrm>
          <a:prstGeom prst="rect">
            <a:avLst/>
          </a:prstGeom>
          <a:solidFill>
            <a:srgbClr val="CCD96A"/>
          </a:solidFill>
          <a:ln w="19050">
            <a:solidFill>
              <a:srgbClr val="1F5B73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xtLst/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Georgia"/>
                <a:cs typeface="Georgia"/>
              </a:rPr>
              <a:t>Answer Slide</a:t>
            </a:r>
            <a:endParaRPr lang="en-US" sz="3600" b="1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Georgia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157663"/>
            <a:ext cx="4389120" cy="2724899"/>
          </a:xfrm>
          <a:prstGeom prst="rect">
            <a:avLst/>
          </a:prstGeom>
          <a:noFill/>
          <a:ln w="38100">
            <a:solidFill>
              <a:srgbClr val="99CEE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2480" y="2157663"/>
            <a:ext cx="4389120" cy="2724899"/>
          </a:xfrm>
          <a:prstGeom prst="rect">
            <a:avLst/>
          </a:prstGeom>
          <a:noFill/>
          <a:ln w="38100">
            <a:solidFill>
              <a:srgbClr val="99CEE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2976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IF-SVC~1\AppData\Local\Temp\articulate\presenter\imgtemp\XT1hSggD_files\slide0001_image001.jp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IF-SVC~1\AppData\Local\Temp\articulate\presenter\imgtemp\McCogs8F_files\slide0001_image001.jp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IF-SVC~1\AppData\Local\Temp\articulate\presenter\imgtemp\CzsvJYkr_files\slide0001_image001.jpg"/>
</p:tagLst>
</file>

<file path=ppt/theme/theme1.xml><?xml version="1.0" encoding="utf-8"?>
<a:theme xmlns:a="http://schemas.openxmlformats.org/drawingml/2006/main" name="11 - Graphine Carbon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38100">
          <a:solidFill>
            <a:schemeClr val="bg1"/>
          </a:solidFill>
          <a:tailEnd type="arrow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op Page">
  <a:themeElements>
    <a:clrScheme name="climate_module">
      <a:dk1>
        <a:srgbClr val="3F3F3F"/>
      </a:dk1>
      <a:lt1>
        <a:sysClr val="window" lastClr="FFFFFF"/>
      </a:lt1>
      <a:dk2>
        <a:srgbClr val="1F497D"/>
      </a:dk2>
      <a:lt2>
        <a:srgbClr val="EEECE1"/>
      </a:lt2>
      <a:accent1>
        <a:srgbClr val="1BAFBF"/>
      </a:accent1>
      <a:accent2>
        <a:srgbClr val="E36C0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F5B73"/>
      </a:hlink>
      <a:folHlink>
        <a:srgbClr val="1BAFBF"/>
      </a:folHlink>
    </a:clrScheme>
    <a:fontScheme name="climate_module">
      <a:majorFont>
        <a:latin typeface="Arvo"/>
        <a:ea typeface=""/>
        <a:cs typeface=""/>
      </a:majorFont>
      <a:minorFont>
        <a:latin typeface="Open Sans Condensed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11 - Graphine Carbon</Template>
  <TotalTime>32461</TotalTime>
  <Words>300</Words>
  <Application>Microsoft Office PowerPoint</Application>
  <PresentationFormat>On-screen Show (4:3)</PresentationFormat>
  <Paragraphs>29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8" baseType="lpstr">
      <vt:lpstr>Arial</vt:lpstr>
      <vt:lpstr>Arial Narrow</vt:lpstr>
      <vt:lpstr>Arvo</vt:lpstr>
      <vt:lpstr>Calibri</vt:lpstr>
      <vt:lpstr>Georgia</vt:lpstr>
      <vt:lpstr>Open Sans Condensed</vt:lpstr>
      <vt:lpstr>Open Sans Condensed Light</vt:lpstr>
      <vt:lpstr>Rockwell</vt:lpstr>
      <vt:lpstr>11 - Graphine Carbon</vt:lpstr>
      <vt:lpstr>Top Page</vt:lpstr>
      <vt:lpstr>Office Theme</vt:lpstr>
      <vt:lpstr>Enrichment Exercise:  Calculating Coefficient of Determination </vt:lpstr>
      <vt:lpstr>Coefficient of Determination</vt:lpstr>
      <vt:lpstr>Using Excel to Compute R2 </vt:lpstr>
      <vt:lpstr>Using Excel to Compute R2 </vt:lpstr>
      <vt:lpstr>PowerPoint Presentation</vt:lpstr>
      <vt:lpstr>Using Excel to Compute R2 </vt:lpstr>
      <vt:lpstr>Answer Slide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Glover,Kristen R</dc:creator>
  <cp:lastModifiedBy>Camilla Cook</cp:lastModifiedBy>
  <cp:revision>198</cp:revision>
  <dcterms:created xsi:type="dcterms:W3CDTF">2013-07-11T14:17:31Z</dcterms:created>
  <dcterms:modified xsi:type="dcterms:W3CDTF">2020-02-28T21:31:49Z</dcterms:modified>
</cp:coreProperties>
</file>