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07" r:id="rId3"/>
  </p:sldMasterIdLst>
  <p:notesMasterIdLst>
    <p:notesMasterId r:id="rId14"/>
  </p:notesMasterIdLst>
  <p:sldIdLst>
    <p:sldId id="302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3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EE4"/>
    <a:srgbClr val="278B57"/>
    <a:srgbClr val="FFCCFF"/>
    <a:srgbClr val="56A975"/>
    <a:srgbClr val="804000"/>
    <a:srgbClr val="9A0000"/>
    <a:srgbClr val="6A679D"/>
    <a:srgbClr val="CCD96A"/>
    <a:srgbClr val="1BAFBF"/>
    <a:srgbClr val="1F5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6" autoAdjust="0"/>
    <p:restoredTop sz="72039" autoAdjust="0"/>
  </p:normalViewPr>
  <p:slideViewPr>
    <p:cSldViewPr>
      <p:cViewPr varScale="1">
        <p:scale>
          <a:sx n="115" d="100"/>
          <a:sy n="115" d="100"/>
        </p:scale>
        <p:origin x="1752" y="108"/>
      </p:cViewPr>
      <p:guideLst>
        <p:guide orient="horz" pos="2160"/>
        <p:guide pos="2880"/>
        <p:guide orient="horz" pos="4319"/>
        <p:guide pos="3792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46D7C9-ED39-48A2-AB2A-D4D804DBBF39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5FF781-A43A-4AC6-84B6-007F36928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32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1A4C-F72D-4A0C-9CC4-A4B5DC00931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33CB6-FDF6-4A82-98A0-01B4789129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839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33CB6-FDF6-4A82-98A0-01B4789129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8963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33CB6-FDF6-4A82-98A0-01B4789129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801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33CB6-FDF6-4A82-98A0-01B4789129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801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3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slide" Target="../slides/slide7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D0E48-07D7-40D0-AAB4-C40FFC961630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3D1DA-836E-4525-9C1C-F9D65674E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2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BD08C-D3A5-40ED-80A1-3494D59656DF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0F35-9AD4-450C-9966-CCEF3F572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7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E04AB-76D8-4E7D-803C-37A6815E56B7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7629-CE2F-4CD9-BFAC-E315457A7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Left Arrow 2">
            <a:hlinkClick r:id="" action="ppaction://noaction"/>
          </p:cNvPr>
          <p:cNvSpPr/>
          <p:nvPr userDrawn="1"/>
        </p:nvSpPr>
        <p:spPr>
          <a:xfrm>
            <a:off x="1062038" y="6157913"/>
            <a:ext cx="533400" cy="655637"/>
          </a:xfrm>
          <a:prstGeom prst="curvedLeftArrow">
            <a:avLst>
              <a:gd name="adj1" fmla="val 25000"/>
              <a:gd name="adj2" fmla="val 59824"/>
              <a:gd name="adj3" fmla="val 25000"/>
            </a:avLst>
          </a:prstGeom>
          <a:solidFill>
            <a:srgbClr val="CCD96A"/>
          </a:solidFill>
          <a:ln>
            <a:solidFill>
              <a:srgbClr val="1F5B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F3F3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79388" y="6237288"/>
            <a:ext cx="2079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u="sng" smtClean="0">
                <a:solidFill>
                  <a:srgbClr val="3F3F3F"/>
                </a:solidFill>
                <a:latin typeface="Open Sans Condensed"/>
                <a:hlinkClick r:id="" action="ppaction://noaction"/>
              </a:rPr>
              <a:t>Start Over</a:t>
            </a:r>
            <a:endParaRPr lang="en-US" u="sng" smtClean="0">
              <a:solidFill>
                <a:srgbClr val="3F3F3F"/>
              </a:solidFill>
              <a:latin typeface="Open Sans Condensed"/>
            </a:endParaRPr>
          </a:p>
        </p:txBody>
      </p:sp>
      <p:sp>
        <p:nvSpPr>
          <p:cNvPr id="5" name="Rounded Rectangular Callout 4"/>
          <p:cNvSpPr/>
          <p:nvPr userDrawn="1"/>
        </p:nvSpPr>
        <p:spPr>
          <a:xfrm>
            <a:off x="6732588" y="1933575"/>
            <a:ext cx="2259012" cy="1450975"/>
          </a:xfrm>
          <a:prstGeom prst="wedgeRoundRectCallout">
            <a:avLst>
              <a:gd name="adj1" fmla="val -33964"/>
              <a:gd name="adj2" fmla="val -77000"/>
              <a:gd name="adj3" fmla="val 16667"/>
            </a:avLst>
          </a:prstGeom>
          <a:solidFill>
            <a:srgbClr val="1F5B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732588" y="19907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FFFFFF"/>
                </a:solidFill>
                <a:latin typeface="Arvo" pitchFamily="2" charset="0"/>
              </a:rPr>
              <a:t>Did you know?</a:t>
            </a:r>
          </a:p>
        </p:txBody>
      </p:sp>
      <p:sp>
        <p:nvSpPr>
          <p:cNvPr id="7" name="Action Button: Help 6">
            <a:hlinkClick r:id="rId5" action="ppaction://hlinksldjump" highlightClick="1"/>
          </p:cNvPr>
          <p:cNvSpPr/>
          <p:nvPr userDrawn="1"/>
        </p:nvSpPr>
        <p:spPr>
          <a:xfrm>
            <a:off x="8140700" y="6027738"/>
            <a:ext cx="447675" cy="425450"/>
          </a:xfrm>
          <a:prstGeom prst="actionButtonHelp">
            <a:avLst/>
          </a:prstGeom>
          <a:ln>
            <a:solidFill>
              <a:srgbClr val="CCD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808913" y="6453188"/>
            <a:ext cx="1182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1400" smtClean="0">
                <a:solidFill>
                  <a:srgbClr val="3F3F3F"/>
                </a:solidFill>
                <a:latin typeface="Open Sans Condensed"/>
              </a:rPr>
              <a:t>Take the quiz!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880225" y="2374900"/>
            <a:ext cx="1949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FFFFFF"/>
                </a:solidFill>
                <a:latin typeface="Open Sans Condensed Light" pitchFamily="34" charset="0"/>
                <a:cs typeface="Open Sans Condensed Light" pitchFamily="34" charset="0"/>
              </a:rPr>
              <a:t>Text here</a:t>
            </a:r>
          </a:p>
        </p:txBody>
      </p:sp>
      <p:pic>
        <p:nvPicPr>
          <p:cNvPr id="10" name="Picture 2" descr="C:\Users\parvati3\Desktop\video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46575"/>
            <a:ext cx="7556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parvati3\Desktop\expert.jp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5045075"/>
            <a:ext cx="8064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parvati3\Desktop\files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3640138"/>
            <a:ext cx="849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2733" y="1443305"/>
            <a:ext cx="5889810" cy="100405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6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2733" y="1443305"/>
            <a:ext cx="5889810" cy="100405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22733" y="1443305"/>
            <a:ext cx="5889810" cy="100405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7185-EDBF-41F6-804A-2C80B1198867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6731-FA04-4656-A1CF-631C82825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F82BA-A8EC-4F2A-8497-D53356885353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48F6-B379-486B-A372-6D26A1E3C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9FFD-F916-46C7-95F5-DD9BA4A65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041B-89DA-4D31-B3B6-B470CF9C2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9FFD-F916-46C7-95F5-DD9BA4A65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041B-89DA-4D31-B3B6-B470CF9C2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9FFD-F916-46C7-95F5-DD9BA4A65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041B-89DA-4D31-B3B6-B470CF9C2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6F38C-140D-4CE7-BBED-519E192D4D4D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04EC-6CF1-4E32-ADBE-90547F3A4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9FFD-F916-46C7-95F5-DD9BA4A65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041B-89DA-4D31-B3B6-B470CF9C2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1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9FFD-F916-46C7-95F5-DD9BA4A65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041B-89DA-4D31-B3B6-B470CF9C2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1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9FFD-F916-46C7-95F5-DD9BA4A65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041B-89DA-4D31-B3B6-B470CF9C2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9FFD-F916-46C7-95F5-DD9BA4A65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041B-89DA-4D31-B3B6-B470CF9C2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9FFD-F916-46C7-95F5-DD9BA4A65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041B-89DA-4D31-B3B6-B470CF9C2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9FFD-F916-46C7-95F5-DD9BA4A65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041B-89DA-4D31-B3B6-B470CF9C2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9FFD-F916-46C7-95F5-DD9BA4A65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041B-89DA-4D31-B3B6-B470CF9C2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9FFD-F916-46C7-95F5-DD9BA4A65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041B-89DA-4D31-B3B6-B470CF9C2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6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552A-4266-45EC-AF18-899AFF45BA81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8916-8322-4FA5-950E-255C2A36E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29A7B-97FE-41C8-8BC7-C61B84C66419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7A98-8C3B-48EA-BFEF-A9D18B76A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C2C4A-9D00-4824-85EC-B14364267694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BDABF-7B89-494B-B5BA-64822D36A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72D9-0D32-4A8E-9E43-79976DE7F198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D820-6B71-4C1C-B323-921C53C17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AE198-43C4-432E-B254-5DC14964FD4A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3341-1E44-4BA5-B13E-1B95AFB7C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7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F708-ECA0-4ACE-8E11-5EFEADE0FBAB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19CD-F302-4C2D-B6C1-50A30580E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6EEEC-05AB-4922-90EC-293A41D6E302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6DD7B-1C3B-45A7-8F73-71E3239FB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1F5B73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051AAE-D4B7-4BFC-98F5-87D804C7C08A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677C72-9AC6-41D8-924C-5E15B8999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171695-249A-425F-BB8E-EEC10C2BDAB7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989BFC-8E51-4D4E-8DC5-88CAB0E79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7" descr="bg-gri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9525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88" y="0"/>
            <a:ext cx="9142412" cy="376238"/>
          </a:xfrm>
          <a:prstGeom prst="rect">
            <a:avLst/>
          </a:prstGeom>
          <a:solidFill>
            <a:srgbClr val="1F5B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8" y="385763"/>
            <a:ext cx="9142412" cy="85725"/>
          </a:xfrm>
          <a:prstGeom prst="rect">
            <a:avLst/>
          </a:prstGeom>
          <a:solidFill>
            <a:srgbClr val="CCD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7" name="Title Placeholder 1"/>
          <p:cNvSpPr>
            <a:spLocks noGrp="1"/>
          </p:cNvSpPr>
          <p:nvPr>
            <p:ph type="title"/>
          </p:nvPr>
        </p:nvSpPr>
        <p:spPr bwMode="auto">
          <a:xfrm>
            <a:off x="322263" y="1443038"/>
            <a:ext cx="58896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pic>
        <p:nvPicPr>
          <p:cNvPr id="2058" name="Picture 2" descr="C:\Users\parvati3\Desktop\Other projects\climate\climate_logo3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9525"/>
            <a:ext cx="869156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1" r:id="rId4"/>
    <p:sldLayoutId id="2147483803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v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v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v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vo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vo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vo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vo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DE9FFD-F916-46C7-95F5-DD9BA4A658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8F1041B-89DA-4D31-B3B6-B470CF9C2F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68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1" y="-60964"/>
            <a:ext cx="8961138" cy="1737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1B5C75"/>
                </a:solidFill>
                <a:latin typeface="Rockwell" panose="02060603020205020403" pitchFamily="18" charset="0"/>
              </a:rPr>
              <a:t>Creating Column Graphs in Excel</a:t>
            </a:r>
            <a:r>
              <a:rPr lang="en-US" sz="5400" baseline="30000" dirty="0" smtClean="0">
                <a:solidFill>
                  <a:srgbClr val="1B5C75"/>
                </a:solidFill>
                <a:latin typeface="Rockwell" panose="02060603020205020403" pitchFamily="18" charset="0"/>
              </a:rPr>
              <a:t>®</a:t>
            </a:r>
            <a:endParaRPr lang="en-US" sz="5400" baseline="30000" dirty="0">
              <a:solidFill>
                <a:srgbClr val="1B5C75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278B57"/>
                </a:solidFill>
              </a:rPr>
              <a:t>Activity </a:t>
            </a:r>
            <a:r>
              <a:rPr lang="en-US" b="1" dirty="0">
                <a:solidFill>
                  <a:srgbClr val="278B57"/>
                </a:solidFill>
              </a:rPr>
              <a:t>6</a:t>
            </a:r>
            <a:r>
              <a:rPr lang="en-US" b="1" dirty="0" smtClean="0">
                <a:solidFill>
                  <a:srgbClr val="278B57"/>
                </a:solidFill>
              </a:rPr>
              <a:t>: </a:t>
            </a:r>
          </a:p>
          <a:p>
            <a:r>
              <a:rPr lang="en-US" b="1" dirty="0" smtClean="0">
                <a:solidFill>
                  <a:srgbClr val="278B57"/>
                </a:solidFill>
              </a:rPr>
              <a:t>Mapping Seed Sources</a:t>
            </a:r>
            <a:endParaRPr lang="en-US" b="1" dirty="0">
              <a:solidFill>
                <a:srgbClr val="278B57"/>
              </a:solidFill>
            </a:endParaRPr>
          </a:p>
        </p:txBody>
      </p:sp>
      <p:pic>
        <p:nvPicPr>
          <p:cNvPr id="6" name="Picture 3" descr="C:\Users\oxarart\Dropbox\module graphics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522" y="3235075"/>
            <a:ext cx="1808957" cy="2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4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00"/>
    </mc:Choice>
    <mc:Fallback xmlns="">
      <p:transition xmlns:p14="http://schemas.microsoft.com/office/powerpoint/2010/main" advTm="91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5" r="29034" b="44214"/>
          <a:stretch/>
        </p:blipFill>
        <p:spPr bwMode="auto">
          <a:xfrm>
            <a:off x="816428" y="2133598"/>
            <a:ext cx="7511145" cy="4572001"/>
          </a:xfrm>
          <a:prstGeom prst="rect">
            <a:avLst/>
          </a:prstGeom>
          <a:noFill/>
          <a:ln w="38100">
            <a:solidFill>
              <a:srgbClr val="99CE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278B5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4800"/>
            <a:ext cx="9144000" cy="1066800"/>
          </a:xfrm>
          <a:prstGeom prst="rect">
            <a:avLst/>
          </a:prstGeom>
          <a:solidFill>
            <a:srgbClr val="CCD96A"/>
          </a:solidFill>
          <a:ln w="19050">
            <a:solidFill>
              <a:srgbClr val="1F5B7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Creating Two 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y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-axes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3716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sz="2400" b="1" dirty="0" smtClean="0">
                <a:latin typeface="Arial Narrow" panose="020B0606020202030204" pitchFamily="34" charset="0"/>
              </a:rPr>
              <a:t>Use </a:t>
            </a:r>
            <a:r>
              <a:rPr lang="en-US" sz="2400" b="1" dirty="0">
                <a:latin typeface="Arial Narrow" panose="020B0606020202030204" pitchFamily="34" charset="0"/>
              </a:rPr>
              <a:t>the </a:t>
            </a:r>
            <a:r>
              <a:rPr lang="en-US" sz="2400" b="1" dirty="0" smtClean="0">
                <a:latin typeface="Arial Narrow" panose="020B0606020202030204" pitchFamily="34" charset="0"/>
              </a:rPr>
              <a:t>Layout </a:t>
            </a:r>
            <a:r>
              <a:rPr lang="en-US" sz="2400" b="1" dirty="0">
                <a:latin typeface="Arial Narrow" panose="020B0606020202030204" pitchFamily="34" charset="0"/>
              </a:rPr>
              <a:t>tab to customize your </a:t>
            </a:r>
            <a:r>
              <a:rPr lang="en-US" sz="2400" b="1" dirty="0" smtClean="0">
                <a:latin typeface="Arial Narrow" panose="020B0606020202030204" pitchFamily="34" charset="0"/>
              </a:rPr>
              <a:t>graph.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19800" y="1606897"/>
            <a:ext cx="1404042" cy="679103"/>
          </a:xfrm>
          <a:prstGeom prst="straightConnector1">
            <a:avLst/>
          </a:prstGeom>
          <a:ln w="38100">
            <a:solidFill>
              <a:srgbClr val="278B5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9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278B5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4800"/>
            <a:ext cx="9144000" cy="1066800"/>
          </a:xfrm>
          <a:prstGeom prst="rect">
            <a:avLst/>
          </a:prstGeom>
          <a:solidFill>
            <a:srgbClr val="CCD96A"/>
          </a:solidFill>
          <a:ln w="19050">
            <a:solidFill>
              <a:srgbClr val="1F5B7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Using Excel to Make a Column Graph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2057400"/>
            <a:ext cx="274194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1. Enter your data into a blank worksheet.</a:t>
            </a:r>
          </a:p>
          <a:p>
            <a:endParaRPr lang="en-US" sz="2400" b="1" dirty="0" smtClean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2. Highlight (select) the data you want to graph.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7" r="39978" b="53737"/>
          <a:stretch/>
        </p:blipFill>
        <p:spPr bwMode="auto">
          <a:xfrm>
            <a:off x="3352800" y="1828800"/>
            <a:ext cx="5360276" cy="4187963"/>
          </a:xfrm>
          <a:prstGeom prst="rect">
            <a:avLst/>
          </a:prstGeom>
          <a:noFill/>
          <a:ln w="38100">
            <a:solidFill>
              <a:srgbClr val="99CE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3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0" r="34315" b="74269"/>
          <a:stretch/>
        </p:blipFill>
        <p:spPr bwMode="auto">
          <a:xfrm>
            <a:off x="288202" y="3962400"/>
            <a:ext cx="7892715" cy="2646947"/>
          </a:xfrm>
          <a:prstGeom prst="rect">
            <a:avLst/>
          </a:prstGeom>
          <a:noFill/>
          <a:ln w="38100">
            <a:solidFill>
              <a:srgbClr val="99CE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278B5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44" y="304800"/>
            <a:ext cx="9144000" cy="1066800"/>
          </a:xfrm>
          <a:prstGeom prst="rect">
            <a:avLst/>
          </a:prstGeom>
          <a:solidFill>
            <a:srgbClr val="CCD96A"/>
          </a:solidFill>
          <a:ln w="19050">
            <a:solidFill>
              <a:srgbClr val="1F5B7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Using Excel to Make a Column Graph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447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b="1" dirty="0" smtClean="0">
                <a:latin typeface="Arial Narrow" panose="020B0606020202030204" pitchFamily="34" charset="0"/>
              </a:rPr>
              <a:t>Click on the Insert tab.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208" y="3276600"/>
            <a:ext cx="363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2400" b="1" dirty="0" smtClean="0">
                <a:latin typeface="Arial Narrow" panose="020B0606020202030204" pitchFamily="34" charset="0"/>
              </a:rPr>
              <a:t>Click on the Column icon.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29000" y="3810000"/>
            <a:ext cx="367536" cy="838200"/>
          </a:xfrm>
          <a:prstGeom prst="straightConnector1">
            <a:avLst/>
          </a:prstGeom>
          <a:ln w="38100">
            <a:solidFill>
              <a:srgbClr val="278B5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7" r="39978" b="74747"/>
          <a:stretch/>
        </p:blipFill>
        <p:spPr bwMode="auto">
          <a:xfrm>
            <a:off x="4406832" y="1758541"/>
            <a:ext cx="4292600" cy="1830668"/>
          </a:xfrm>
          <a:prstGeom prst="rect">
            <a:avLst/>
          </a:prstGeom>
          <a:noFill/>
          <a:ln w="38100">
            <a:solidFill>
              <a:srgbClr val="99CE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505200" y="1656721"/>
            <a:ext cx="1729328" cy="304800"/>
          </a:xfrm>
          <a:prstGeom prst="straightConnector1">
            <a:avLst/>
          </a:prstGeom>
          <a:ln w="38100">
            <a:solidFill>
              <a:srgbClr val="278B5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3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4496" y="2837152"/>
            <a:ext cx="4245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You can use the Layout tab to customize your graph (chart) by changing the title, the key (legend), axes, and other features.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5" r="40414" b="51111"/>
          <a:stretch/>
        </p:blipFill>
        <p:spPr bwMode="auto">
          <a:xfrm>
            <a:off x="4723972" y="1651194"/>
            <a:ext cx="3048856" cy="2657336"/>
          </a:xfrm>
          <a:prstGeom prst="rect">
            <a:avLst/>
          </a:prstGeom>
          <a:noFill/>
          <a:ln w="38100">
            <a:solidFill>
              <a:srgbClr val="99CE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278B5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447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b="1" dirty="0" smtClean="0">
                <a:latin typeface="Arial Narrow" panose="020B0606020202030204" pitchFamily="34" charset="0"/>
              </a:rPr>
              <a:t>Choose Clustered Column.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14800" y="1678632"/>
            <a:ext cx="2362200" cy="775770"/>
          </a:xfrm>
          <a:prstGeom prst="straightConnector1">
            <a:avLst/>
          </a:prstGeom>
          <a:ln w="38100">
            <a:solidFill>
              <a:srgbClr val="278B5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304800"/>
            <a:ext cx="9144000" cy="1066800"/>
          </a:xfrm>
          <a:prstGeom prst="rect">
            <a:avLst/>
          </a:prstGeom>
          <a:solidFill>
            <a:srgbClr val="CCD96A"/>
          </a:solidFill>
          <a:ln w="19050">
            <a:solidFill>
              <a:srgbClr val="1F5B7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Using Excel to Make a Column Graph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r="29965" b="86666"/>
          <a:stretch/>
        </p:blipFill>
        <p:spPr bwMode="auto">
          <a:xfrm>
            <a:off x="373724" y="5181600"/>
            <a:ext cx="8396551" cy="1260932"/>
          </a:xfrm>
          <a:prstGeom prst="rect">
            <a:avLst/>
          </a:prstGeom>
          <a:noFill/>
          <a:ln w="38100">
            <a:solidFill>
              <a:srgbClr val="99CE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3429000" y="4495800"/>
            <a:ext cx="2590800" cy="990600"/>
          </a:xfrm>
          <a:prstGeom prst="straightConnector1">
            <a:avLst/>
          </a:prstGeom>
          <a:ln w="38100">
            <a:solidFill>
              <a:srgbClr val="278B5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38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278B5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4800"/>
            <a:ext cx="9144000" cy="1066800"/>
          </a:xfrm>
          <a:prstGeom prst="rect">
            <a:avLst/>
          </a:prstGeom>
          <a:solidFill>
            <a:srgbClr val="CCD96A"/>
          </a:solidFill>
          <a:ln w="19050">
            <a:solidFill>
              <a:srgbClr val="1F5B7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Creating Two 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y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-axes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5" r="43069" b="63410"/>
          <a:stretch/>
        </p:blipFill>
        <p:spPr bwMode="auto">
          <a:xfrm>
            <a:off x="1939158" y="2408183"/>
            <a:ext cx="5265683" cy="3764017"/>
          </a:xfrm>
          <a:prstGeom prst="rect">
            <a:avLst/>
          </a:prstGeom>
          <a:noFill/>
          <a:ln w="38100">
            <a:solidFill>
              <a:srgbClr val="99CE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3429000" y="4158156"/>
            <a:ext cx="1371600" cy="1808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" y="14478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Arial Narrow" panose="020B0606020202030204" pitchFamily="34" charset="0"/>
              </a:rPr>
              <a:t>Insert two blank columns between your data.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66800" y="2408183"/>
            <a:ext cx="3048000" cy="2087617"/>
          </a:xfrm>
          <a:prstGeom prst="straightConnector1">
            <a:avLst/>
          </a:prstGeom>
          <a:ln w="38100">
            <a:solidFill>
              <a:srgbClr val="278B5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1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4" r="29035" b="46667"/>
          <a:stretch/>
        </p:blipFill>
        <p:spPr bwMode="auto">
          <a:xfrm>
            <a:off x="685800" y="2286000"/>
            <a:ext cx="6553200" cy="3775684"/>
          </a:xfrm>
          <a:prstGeom prst="rect">
            <a:avLst/>
          </a:prstGeom>
          <a:noFill/>
          <a:ln w="38100">
            <a:solidFill>
              <a:srgbClr val="99CE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278B5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4800"/>
            <a:ext cx="9144000" cy="1066800"/>
          </a:xfrm>
          <a:prstGeom prst="rect">
            <a:avLst/>
          </a:prstGeom>
          <a:solidFill>
            <a:srgbClr val="CCD96A"/>
          </a:solidFill>
          <a:ln w="19050">
            <a:solidFill>
              <a:srgbClr val="1F5B7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67400" y="4648200"/>
            <a:ext cx="533400" cy="381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1447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>
                <a:latin typeface="Arial Narrow" panose="020B0606020202030204" pitchFamily="34" charset="0"/>
              </a:rPr>
              <a:t>Delete “BLANK” from your legend.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2063591"/>
            <a:ext cx="1524000" cy="2584609"/>
          </a:xfrm>
          <a:prstGeom prst="straightConnector1">
            <a:avLst/>
          </a:prstGeom>
          <a:ln w="38100">
            <a:solidFill>
              <a:srgbClr val="278B5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Creating Two </a:t>
            </a:r>
            <a:r>
              <a:rPr lang="en-US" sz="3600" b="1" i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y</a:t>
            </a:r>
            <a:r>
              <a:rPr lang="en-US" sz="36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-axes</a:t>
            </a:r>
            <a:endParaRPr lang="en-US" sz="36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9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278B5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1" r="29138" b="33333"/>
          <a:stretch/>
        </p:blipFill>
        <p:spPr bwMode="auto">
          <a:xfrm>
            <a:off x="381000" y="2438400"/>
            <a:ext cx="5715000" cy="4157232"/>
          </a:xfrm>
          <a:prstGeom prst="rect">
            <a:avLst/>
          </a:prstGeom>
          <a:noFill/>
          <a:ln w="38100">
            <a:solidFill>
              <a:srgbClr val="99CE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04800"/>
            <a:ext cx="9144000" cy="1066800"/>
          </a:xfrm>
          <a:prstGeom prst="rect">
            <a:avLst/>
          </a:prstGeom>
          <a:solidFill>
            <a:srgbClr val="CCD96A"/>
          </a:solidFill>
          <a:ln w="19050">
            <a:solidFill>
              <a:srgbClr val="1F5B7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Creating Two 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y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-axes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447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b="1" dirty="0" smtClean="0">
                <a:latin typeface="Arial Narrow" panose="020B0606020202030204" pitchFamily="34" charset="0"/>
              </a:rPr>
              <a:t>Click column that contains the data you want shown on the second </a:t>
            </a:r>
            <a:r>
              <a:rPr lang="en-US" sz="2400" b="1" i="1" dirty="0" smtClean="0">
                <a:latin typeface="Arial Narrow" panose="020B0606020202030204" pitchFamily="34" charset="0"/>
              </a:rPr>
              <a:t>y</a:t>
            </a:r>
            <a:r>
              <a:rPr lang="en-US" sz="2400" b="1" dirty="0" smtClean="0">
                <a:latin typeface="Arial Narrow" panose="020B0606020202030204" pitchFamily="34" charset="0"/>
              </a:rPr>
              <a:t>-axis. 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05200" y="2071673"/>
            <a:ext cx="38100" cy="3109927"/>
          </a:xfrm>
          <a:prstGeom prst="straightConnector1">
            <a:avLst/>
          </a:prstGeom>
          <a:ln w="38100">
            <a:solidFill>
              <a:srgbClr val="278B5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5220832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 smtClean="0">
                <a:latin typeface="Arial Narrow" panose="020B0606020202030204" pitchFamily="34" charset="0"/>
              </a:rPr>
              <a:t>Click Format Data Series. 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57700" y="5715000"/>
            <a:ext cx="2171700" cy="533400"/>
          </a:xfrm>
          <a:prstGeom prst="straightConnector1">
            <a:avLst/>
          </a:prstGeom>
          <a:ln w="38100">
            <a:solidFill>
              <a:srgbClr val="278B5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20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8" r="21690" b="22452"/>
          <a:stretch/>
        </p:blipFill>
        <p:spPr bwMode="auto">
          <a:xfrm>
            <a:off x="196273" y="1752600"/>
            <a:ext cx="6666446" cy="4533900"/>
          </a:xfrm>
          <a:prstGeom prst="rect">
            <a:avLst/>
          </a:prstGeom>
          <a:noFill/>
          <a:ln w="38100">
            <a:solidFill>
              <a:srgbClr val="99CE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278B5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4800"/>
            <a:ext cx="9144000" cy="1066800"/>
          </a:xfrm>
          <a:prstGeom prst="rect">
            <a:avLst/>
          </a:prstGeom>
          <a:solidFill>
            <a:srgbClr val="CCD96A"/>
          </a:solidFill>
          <a:ln w="19050">
            <a:solidFill>
              <a:srgbClr val="1F5B7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Creating Two 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y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-axes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3188256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en-US" sz="2400" b="1" dirty="0" smtClean="0">
                <a:latin typeface="Arial Narrow" panose="020B0606020202030204" pitchFamily="34" charset="0"/>
              </a:rPr>
              <a:t>Click Secondary Axis.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24009" y="4152720"/>
            <a:ext cx="1969654" cy="504914"/>
          </a:xfrm>
          <a:prstGeom prst="straightConnector1">
            <a:avLst/>
          </a:prstGeom>
          <a:ln w="38100">
            <a:solidFill>
              <a:srgbClr val="278B5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029200" y="3552557"/>
            <a:ext cx="533400" cy="381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43600" y="3962220"/>
            <a:ext cx="533400" cy="381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67599" y="4657634"/>
            <a:ext cx="1847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b="1" dirty="0">
                <a:latin typeface="Arial Narrow" panose="020B0606020202030204" pitchFamily="34" charset="0"/>
              </a:rPr>
              <a:t>Adjust Series Overlap and Gap Width.  </a:t>
            </a:r>
          </a:p>
        </p:txBody>
      </p:sp>
    </p:spTree>
    <p:extLst>
      <p:ext uri="{BB962C8B-B14F-4D97-AF65-F5344CB8AC3E}">
        <p14:creationId xmlns:p14="http://schemas.microsoft.com/office/powerpoint/2010/main" val="660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1" r="29241" b="41149"/>
          <a:stretch/>
        </p:blipFill>
        <p:spPr bwMode="auto">
          <a:xfrm>
            <a:off x="945555" y="2009963"/>
            <a:ext cx="7252891" cy="4673003"/>
          </a:xfrm>
          <a:prstGeom prst="rect">
            <a:avLst/>
          </a:prstGeom>
          <a:noFill/>
          <a:ln w="38100">
            <a:solidFill>
              <a:srgbClr val="99CE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278B5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4800"/>
            <a:ext cx="9144000" cy="1066800"/>
          </a:xfrm>
          <a:prstGeom prst="rect">
            <a:avLst/>
          </a:prstGeom>
          <a:solidFill>
            <a:srgbClr val="CCD96A"/>
          </a:solidFill>
          <a:ln w="19050">
            <a:solidFill>
              <a:srgbClr val="1F5B7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Creating Two 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y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-axes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447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400" b="1" dirty="0" smtClean="0">
                <a:latin typeface="Arial Narrow" panose="020B0606020202030204" pitchFamily="34" charset="0"/>
              </a:rPr>
              <a:t>Add titles for the axes (include the measurement units). 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43000" y="1909465"/>
            <a:ext cx="2286000" cy="1214735"/>
          </a:xfrm>
          <a:prstGeom prst="straightConnector1">
            <a:avLst/>
          </a:prstGeom>
          <a:ln w="38100">
            <a:solidFill>
              <a:srgbClr val="278B5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66800" y="2133600"/>
            <a:ext cx="2438400" cy="1367135"/>
          </a:xfrm>
          <a:prstGeom prst="straightConnector1">
            <a:avLst/>
          </a:prstGeom>
          <a:ln w="38100">
            <a:solidFill>
              <a:srgbClr val="278B5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IF-SVC~1\AppData\Local\Temp\articulate\presenter\imgtemp\XT1hSggD_files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IF-SVC~1\AppData\Local\Temp\articulate\presenter\imgtemp\McCogs8F_files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IF-SVC~1\AppData\Local\Temp\articulate\presenter\imgtemp\CzsvJYkr_files\slide0001_image001.jpg"/>
</p:tagLst>
</file>

<file path=ppt/theme/theme1.xml><?xml version="1.0" encoding="utf-8"?>
<a:theme xmlns:a="http://schemas.openxmlformats.org/drawingml/2006/main" name="11 - Graphine Carbo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bg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op Page">
  <a:themeElements>
    <a:clrScheme name="climate_module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1BAFBF"/>
      </a:accent1>
      <a:accent2>
        <a:srgbClr val="E36C0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5B73"/>
      </a:hlink>
      <a:folHlink>
        <a:srgbClr val="1BAFBF"/>
      </a:folHlink>
    </a:clrScheme>
    <a:fontScheme name="climate_module">
      <a:majorFont>
        <a:latin typeface="Arvo"/>
        <a:ea typeface=""/>
        <a:cs typeface=""/>
      </a:majorFont>
      <a:minorFont>
        <a:latin typeface="Open Sans Condensed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11 - Graphine Carbon</Template>
  <TotalTime>32906</TotalTime>
  <Words>190</Words>
  <Application>Microsoft Office PowerPoint</Application>
  <PresentationFormat>On-screen Show (4:3)</PresentationFormat>
  <Paragraphs>32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Narrow</vt:lpstr>
      <vt:lpstr>Arvo</vt:lpstr>
      <vt:lpstr>Calibri</vt:lpstr>
      <vt:lpstr>Georgia</vt:lpstr>
      <vt:lpstr>Open Sans Condensed</vt:lpstr>
      <vt:lpstr>Open Sans Condensed Light</vt:lpstr>
      <vt:lpstr>Rockwell</vt:lpstr>
      <vt:lpstr>11 - Graphine Carbon</vt:lpstr>
      <vt:lpstr>Top Page</vt:lpstr>
      <vt:lpstr>Office Theme</vt:lpstr>
      <vt:lpstr>Creating Column Graphs in Excel®</vt:lpstr>
      <vt:lpstr>Using Excel to Make a Column Graph</vt:lpstr>
      <vt:lpstr>Using Excel to Make a Column Graph</vt:lpstr>
      <vt:lpstr>Using Excel to Make a Column Graph</vt:lpstr>
      <vt:lpstr>Creating Two y-axes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Glover,Kristen R</dc:creator>
  <cp:lastModifiedBy>Camilla Cook</cp:lastModifiedBy>
  <cp:revision>225</cp:revision>
  <dcterms:created xsi:type="dcterms:W3CDTF">2013-07-11T14:17:31Z</dcterms:created>
  <dcterms:modified xsi:type="dcterms:W3CDTF">2020-02-28T21:25:39Z</dcterms:modified>
</cp:coreProperties>
</file>